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6"/>
  </p:notesMasterIdLst>
  <p:sldIdLst>
    <p:sldId id="256" r:id="rId3"/>
    <p:sldId id="343" r:id="rId4"/>
    <p:sldId id="323" r:id="rId5"/>
    <p:sldId id="324" r:id="rId6"/>
    <p:sldId id="271" r:id="rId7"/>
    <p:sldId id="262" r:id="rId8"/>
    <p:sldId id="276" r:id="rId9"/>
    <p:sldId id="294" r:id="rId10"/>
    <p:sldId id="277" r:id="rId11"/>
    <p:sldId id="280" r:id="rId12"/>
    <p:sldId id="278" r:id="rId13"/>
    <p:sldId id="293" r:id="rId14"/>
    <p:sldId id="312" r:id="rId15"/>
    <p:sldId id="264" r:id="rId16"/>
    <p:sldId id="275" r:id="rId17"/>
    <p:sldId id="344" r:id="rId18"/>
    <p:sldId id="341" r:id="rId19"/>
    <p:sldId id="338" r:id="rId20"/>
    <p:sldId id="342" r:id="rId21"/>
    <p:sldId id="340" r:id="rId22"/>
    <p:sldId id="266" r:id="rId23"/>
    <p:sldId id="333" r:id="rId24"/>
    <p:sldId id="334" r:id="rId25"/>
    <p:sldId id="316" r:id="rId26"/>
    <p:sldId id="309" r:id="rId27"/>
    <p:sldId id="267" r:id="rId28"/>
    <p:sldId id="289" r:id="rId29"/>
    <p:sldId id="337" r:id="rId30"/>
    <p:sldId id="296" r:id="rId31"/>
    <p:sldId id="268" r:id="rId32"/>
    <p:sldId id="331" r:id="rId33"/>
    <p:sldId id="298" r:id="rId34"/>
    <p:sldId id="290" r:id="rId35"/>
  </p:sldIdLst>
  <p:sldSz cx="12192000" cy="6858000"/>
  <p:notesSz cx="6858000" cy="9144000"/>
  <p:embeddedFontLst>
    <p:embeddedFont>
      <p:font typeface="jf open 粉圓 1.1" panose="020F0500000000000000" pitchFamily="34" charset="-120"/>
      <p:regular r:id="rId37"/>
    </p:embeddedFont>
    <p:embeddedFont>
      <p:font typeface="jf open 粉圓 2.0" panose="020B0000000000000000" pitchFamily="34" charset="-120"/>
      <p:regular r:id="rId38"/>
    </p:embeddedFon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onsolas" panose="020B0609020204030204" pitchFamily="49" charset="0"/>
      <p:regular r:id="rId45"/>
      <p:bold r:id="rId46"/>
      <p:italic r:id="rId47"/>
      <p:boldItalic r:id="rId48"/>
    </p:embeddedFont>
    <p:embeddedFont>
      <p:font typeface="Noto Sans" panose="020B0502040504020204" pitchFamily="34" charset="0"/>
      <p:regular r:id="rId49"/>
      <p:bold r:id="rId50"/>
    </p:embeddedFont>
  </p:embeddedFontLst>
  <p:custDataLst>
    <p:tags r:id="rId51"/>
  </p:custData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47858230-7A2C-48C5-A66D-98C0F54E1DE9}">
          <p14:sldIdLst>
            <p14:sldId id="256"/>
            <p14:sldId id="343"/>
            <p14:sldId id="323"/>
            <p14:sldId id="324"/>
            <p14:sldId id="271"/>
            <p14:sldId id="262"/>
            <p14:sldId id="276"/>
            <p14:sldId id="294"/>
            <p14:sldId id="277"/>
            <p14:sldId id="280"/>
            <p14:sldId id="278"/>
            <p14:sldId id="293"/>
            <p14:sldId id="312"/>
            <p14:sldId id="264"/>
            <p14:sldId id="275"/>
            <p14:sldId id="344"/>
            <p14:sldId id="341"/>
            <p14:sldId id="338"/>
            <p14:sldId id="342"/>
            <p14:sldId id="340"/>
            <p14:sldId id="266"/>
            <p14:sldId id="333"/>
            <p14:sldId id="334"/>
            <p14:sldId id="316"/>
            <p14:sldId id="309"/>
            <p14:sldId id="267"/>
            <p14:sldId id="289"/>
            <p14:sldId id="337"/>
            <p14:sldId id="296"/>
            <p14:sldId id="268"/>
            <p14:sldId id="331"/>
            <p14:sldId id="298"/>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BFA"/>
    <a:srgbClr val="FFFFFF"/>
    <a:srgbClr val="FAEEE2"/>
    <a:srgbClr val="FF6268"/>
    <a:srgbClr val="F5F5F5"/>
    <a:srgbClr val="2D6DA9"/>
    <a:srgbClr val="1E1E1E"/>
    <a:srgbClr val="000000"/>
    <a:srgbClr val="9D1EAD"/>
    <a:srgbClr val="E2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92420" autoAdjust="0"/>
  </p:normalViewPr>
  <p:slideViewPr>
    <p:cSldViewPr snapToGrid="0">
      <p:cViewPr>
        <p:scale>
          <a:sx n="66" d="100"/>
          <a:sy n="66" d="100"/>
        </p:scale>
        <p:origin x="826" y="245"/>
      </p:cViewPr>
      <p:guideLst/>
    </p:cSldViewPr>
  </p:slideViewPr>
  <p:outlineViewPr>
    <p:cViewPr>
      <p:scale>
        <a:sx n="33" d="100"/>
        <a:sy n="33" d="100"/>
      </p:scale>
      <p:origin x="0" y="-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4068-BC98-4794-9F31-C351F66549F2}" type="datetimeFigureOut">
              <a:rPr lang="zh-TW" altLang="en-US" smtClean="0"/>
              <a:t>2023/7/1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68475-A6A6-406D-B00C-3E198D41A22F}" type="slidenum">
              <a:rPr lang="zh-TW" altLang="en-US" smtClean="0"/>
              <a:t>‹#›</a:t>
            </a:fld>
            <a:endParaRPr lang="zh-TW" altLang="en-US"/>
          </a:p>
        </p:txBody>
      </p:sp>
    </p:spTree>
    <p:extLst>
      <p:ext uri="{BB962C8B-B14F-4D97-AF65-F5344CB8AC3E}">
        <p14:creationId xmlns:p14="http://schemas.microsoft.com/office/powerpoint/2010/main" val="286992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大家好，我們是</a:t>
            </a:r>
            <a:r>
              <a:rPr lang="zh-TW" altLang="en-US" sz="1200" dirty="0"/>
              <a:t>倍而兔募資平台的開發團隊，我是今天的主講人 </a:t>
            </a:r>
            <a:r>
              <a:rPr lang="en-US" altLang="zh-TW" sz="1200" dirty="0"/>
              <a:t>Anne</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a:t>
            </a:fld>
            <a:endParaRPr lang="zh-TW" altLang="en-US"/>
          </a:p>
        </p:txBody>
      </p:sp>
    </p:spTree>
    <p:extLst>
      <p:ext uri="{BB962C8B-B14F-4D97-AF65-F5344CB8AC3E}">
        <p14:creationId xmlns:p14="http://schemas.microsoft.com/office/powerpoint/2010/main" val="970074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再來，我們依據網站架構進行了線稿圖的繪製，這是一種構想我們的網站及頁面所需元素的排列和互動關係的呈現的方式。</a:t>
            </a:r>
            <a:br>
              <a:rPr lang="en-US" altLang="zh-TW" dirty="0"/>
            </a:br>
            <a:r>
              <a:rPr lang="zh-TW" altLang="en-US" dirty="0"/>
              <a:t>總計有 </a:t>
            </a:r>
            <a:r>
              <a:rPr lang="en-US" altLang="zh-TW" dirty="0"/>
              <a:t>40 </a:t>
            </a:r>
            <a:r>
              <a:rPr lang="zh-TW" altLang="en-US" dirty="0"/>
              <a:t>個頁面呢</a:t>
            </a:r>
            <a:r>
              <a:rPr lang="en-US" altLang="zh-TW" dirty="0"/>
              <a:t>~</a:t>
            </a:r>
            <a:br>
              <a:rPr lang="en-US" altLang="zh-TW" dirty="0"/>
            </a:br>
            <a:r>
              <a:rPr lang="zh-TW" altLang="en-US" dirty="0"/>
              <a:t>接著，列出我們理想中的網站元素及風格，像是童趣風，並希望以溫暖、明亮的色系為網站主要基調。將這些準備好後，後續就交棒給設計師進行設計了</a:t>
            </a:r>
            <a:endParaRPr lang="en-US" altLang="zh-TW"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10</a:t>
            </a:fld>
            <a:endParaRPr lang="zh-TW" altLang="en-US"/>
          </a:p>
        </p:txBody>
      </p:sp>
    </p:spTree>
    <p:extLst>
      <p:ext uri="{BB962C8B-B14F-4D97-AF65-F5344CB8AC3E}">
        <p14:creationId xmlns:p14="http://schemas.microsoft.com/office/powerpoint/2010/main" val="1539239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在等待設計師設計的同時，我們開始著手開發</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11</a:t>
            </a:fld>
            <a:endParaRPr lang="zh-TW" altLang="en-US"/>
          </a:p>
        </p:txBody>
      </p:sp>
    </p:spTree>
    <p:extLst>
      <p:ext uri="{BB962C8B-B14F-4D97-AF65-F5344CB8AC3E}">
        <p14:creationId xmlns:p14="http://schemas.microsoft.com/office/powerpoint/2010/main" val="591395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首先是規劃網頁資料的部分，在有了使用者故事之後，我們可以依據這些使用者的行為，去規劃網站的資料架構，並以此來規劃前端與後端溝通時所需的 </a:t>
            </a:r>
            <a:r>
              <a:rPr lang="en-US" altLang="zh-TW" dirty="0" err="1"/>
              <a:t>api</a:t>
            </a:r>
            <a:r>
              <a:rPr lang="en-US" altLang="zh-TW" dirty="0"/>
              <a:t> </a:t>
            </a:r>
            <a:r>
              <a:rPr lang="zh-TW" altLang="en-US" dirty="0"/>
              <a:t>。</a:t>
            </a:r>
            <a:br>
              <a:rPr lang="en-US" altLang="zh-TW" dirty="0"/>
            </a:br>
            <a:r>
              <a:rPr lang="zh-TW" altLang="en-US" dirty="0"/>
              <a:t>整體 </a:t>
            </a:r>
            <a:r>
              <a:rPr lang="en-US" altLang="zh-TW" dirty="0"/>
              <a:t>Api </a:t>
            </a:r>
            <a:r>
              <a:rPr lang="zh-TW" altLang="en-US" dirty="0"/>
              <a:t>高達 </a:t>
            </a:r>
            <a:r>
              <a:rPr lang="en-US" altLang="zh-TW" dirty="0"/>
              <a:t>50</a:t>
            </a:r>
            <a:r>
              <a:rPr lang="zh-TW" altLang="en-US" dirty="0"/>
              <a:t> 支，涵蓋一般使用者、募資專案、提案方、贊助方</a:t>
            </a:r>
            <a:r>
              <a:rPr lang="en-US" altLang="zh-TW" dirty="0"/>
              <a:t>…</a:t>
            </a:r>
            <a:r>
              <a:rPr lang="zh-TW" altLang="en-US" dirty="0"/>
              <a:t>的增改刪查</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12</a:t>
            </a:fld>
            <a:endParaRPr lang="zh-TW" altLang="en-US"/>
          </a:p>
        </p:txBody>
      </p:sp>
    </p:spTree>
    <p:extLst>
      <p:ext uri="{BB962C8B-B14F-4D97-AF65-F5344CB8AC3E}">
        <p14:creationId xmlns:p14="http://schemas.microsoft.com/office/powerpoint/2010/main" val="78258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在有了</a:t>
            </a:r>
            <a:r>
              <a:rPr lang="en-US" altLang="zh-TW" dirty="0" err="1"/>
              <a:t>api</a:t>
            </a:r>
            <a:r>
              <a:rPr lang="zh-TW" altLang="en-US" dirty="0"/>
              <a:t>規格後，我們結合網站架構規劃出所需要的資料庫格式，</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可以簡化成像這樣一張關係圖，這邊呈現的是各資料表的關聯 </a:t>
            </a:r>
            <a:r>
              <a:rPr lang="en-US" altLang="zh-TW" dirty="0"/>
              <a:t>(</a:t>
            </a:r>
            <a:r>
              <a:rPr lang="zh-TW" altLang="en-US" dirty="0"/>
              <a:t>恩怨情仇</a:t>
            </a:r>
            <a:r>
              <a:rPr lang="en-US" altLang="zh-TW" dirty="0"/>
              <a:t>)</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13</a:t>
            </a:fld>
            <a:endParaRPr lang="zh-TW" altLang="en-US"/>
          </a:p>
        </p:txBody>
      </p:sp>
    </p:spTree>
    <p:extLst>
      <p:ext uri="{BB962C8B-B14F-4D97-AF65-F5344CB8AC3E}">
        <p14:creationId xmlns:p14="http://schemas.microsoft.com/office/powerpoint/2010/main" val="1437322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接下來是平台功能展示的部分</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14</a:t>
            </a:fld>
            <a:endParaRPr lang="zh-TW" altLang="en-US"/>
          </a:p>
        </p:txBody>
      </p:sp>
    </p:spTree>
    <p:extLst>
      <p:ext uri="{BB962C8B-B14F-4D97-AF65-F5344CB8AC3E}">
        <p14:creationId xmlns:p14="http://schemas.microsoft.com/office/powerpoint/2010/main" val="3474579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j-lt"/>
                <a:ea typeface="+mj-ea"/>
                <a:cs typeface="+mj-cs"/>
              </a:rPr>
              <a:t>平台功能展示，</a:t>
            </a:r>
            <a:r>
              <a:rPr lang="zh-TW" altLang="en-US" dirty="0"/>
              <a:t>會分成贊助方及</a:t>
            </a:r>
            <a:r>
              <a:rPr lang="zh-TW" altLang="en-US" sz="1200" dirty="0"/>
              <a:t>提案方</a:t>
            </a:r>
            <a:r>
              <a:rPr lang="zh-TW" altLang="en-US" dirty="0"/>
              <a:t>來做 </a:t>
            </a:r>
            <a:r>
              <a:rPr lang="en-US" altLang="zh-TW" dirty="0"/>
              <a:t>demo</a:t>
            </a:r>
            <a:r>
              <a:rPr lang="zh-TW" altLang="en-US" dirty="0"/>
              <a:t> </a:t>
            </a:r>
            <a:r>
              <a:rPr lang="en-US" altLang="zh-TW" dirty="0"/>
              <a:t>…(</a:t>
            </a:r>
            <a:r>
              <a:rPr lang="zh-TW" altLang="en-US" dirty="0"/>
              <a:t>按一下</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15</a:t>
            </a:fld>
            <a:endParaRPr lang="zh-TW" altLang="en-US"/>
          </a:p>
        </p:txBody>
      </p:sp>
    </p:spTree>
    <p:extLst>
      <p:ext uri="{BB962C8B-B14F-4D97-AF65-F5344CB8AC3E}">
        <p14:creationId xmlns:p14="http://schemas.microsoft.com/office/powerpoint/2010/main" val="113732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其實整體時程蠻短的，在</a:t>
            </a:r>
            <a:r>
              <a:rPr lang="en-US" altLang="zh-TW" dirty="0"/>
              <a:t>3</a:t>
            </a:r>
            <a:r>
              <a:rPr lang="zh-TW" altLang="en-US" dirty="0"/>
              <a:t>個月的期間 </a:t>
            </a:r>
            <a:r>
              <a:rPr lang="en-US" altLang="zh-TW" dirty="0"/>
              <a:t>-</a:t>
            </a:r>
            <a:r>
              <a:rPr lang="zh-TW" altLang="en-US" dirty="0"/>
              <a:t> 從發想、設計到規劃及開發，中間還要扣除平日上班及不定時加班的時間</a:t>
            </a:r>
          </a:p>
          <a:p>
            <a:pPr marL="0" indent="0">
              <a:buNone/>
            </a:pPr>
            <a:r>
              <a:rPr lang="zh-TW" altLang="en-US" dirty="0"/>
              <a:t>而在密集開發期，居然有辦法每週開2次小組會議＋1次教練討論，真的不知道時間是怎麼來的，簡而言之就是爆肝的每一天</a:t>
            </a:r>
          </a:p>
          <a:p>
            <a:r>
              <a:rPr lang="zh-TW" altLang="en-US" dirty="0"/>
              <a:t>而在開發及測試階段，會不定時在小組頻道不斷上演的是「欸，為什麼網站突然掛了</a:t>
            </a:r>
            <a:r>
              <a:rPr lang="en-US" altLang="zh-TW" dirty="0"/>
              <a:t>...</a:t>
            </a:r>
            <a:r>
              <a:rPr lang="zh-TW" altLang="en-US" dirty="0"/>
              <a:t>」，「我這邊是正常的啊！」</a:t>
            </a:r>
            <a:endParaRPr lang="en-US" altLang="zh-TW" dirty="0"/>
          </a:p>
          <a:p>
            <a:r>
              <a:rPr lang="zh-TW" altLang="en-US" dirty="0"/>
              <a:t>在經歷了這些後，終於迎來了今天 </a:t>
            </a:r>
            <a:r>
              <a:rPr lang="en-US" altLang="zh-TW" dirty="0"/>
              <a:t>– </a:t>
            </a:r>
            <a:r>
              <a:rPr lang="zh-TW" altLang="en-US" dirty="0"/>
              <a:t>成果發表</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16</a:t>
            </a:fld>
            <a:endParaRPr lang="zh-TW" altLang="en-US"/>
          </a:p>
        </p:txBody>
      </p:sp>
    </p:spTree>
    <p:extLst>
      <p:ext uri="{BB962C8B-B14F-4D97-AF65-F5344CB8AC3E}">
        <p14:creationId xmlns:p14="http://schemas.microsoft.com/office/powerpoint/2010/main" val="3512373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DBDEE1"/>
                </a:solidFill>
                <a:effectLst/>
                <a:latin typeface="gg sans"/>
              </a:rPr>
              <a:t>我們使用了</a:t>
            </a:r>
            <a:r>
              <a:rPr lang="en-US" altLang="zh-TW" b="0" i="0" dirty="0">
                <a:solidFill>
                  <a:srgbClr val="DBDEE1"/>
                </a:solidFill>
                <a:effectLst/>
                <a:latin typeface="gg sans"/>
              </a:rPr>
              <a:t>Vue</a:t>
            </a:r>
            <a:r>
              <a:rPr lang="zh-TW" altLang="en-US" b="0" i="0" dirty="0">
                <a:solidFill>
                  <a:srgbClr val="DBDEE1"/>
                </a:solidFill>
                <a:effectLst/>
                <a:latin typeface="gg sans"/>
              </a:rPr>
              <a:t>來建立我們的網站的前端，並搭配 </a:t>
            </a:r>
            <a:r>
              <a:rPr lang="en-US" altLang="zh-TW" b="0" i="0" dirty="0" err="1">
                <a:solidFill>
                  <a:srgbClr val="DBDEE1"/>
                </a:solidFill>
                <a:effectLst/>
                <a:latin typeface="gg sans"/>
              </a:rPr>
              <a:t>Nuxt</a:t>
            </a:r>
            <a:r>
              <a:rPr lang="en-US" altLang="zh-TW" b="0" i="0" dirty="0">
                <a:solidFill>
                  <a:srgbClr val="DBDEE1"/>
                </a:solidFill>
                <a:effectLst/>
                <a:latin typeface="gg sans"/>
              </a:rPr>
              <a:t> </a:t>
            </a:r>
            <a:r>
              <a:rPr lang="zh-TW" altLang="en-US" b="0" i="0" dirty="0">
                <a:solidFill>
                  <a:srgbClr val="DBDEE1"/>
                </a:solidFill>
                <a:effectLst/>
                <a:latin typeface="gg sans"/>
              </a:rPr>
              <a:t>來做 </a:t>
            </a:r>
            <a:r>
              <a:rPr lang="en-US" altLang="zh-TW" b="0" i="0" dirty="0">
                <a:solidFill>
                  <a:srgbClr val="DBDEE1"/>
                </a:solidFill>
                <a:effectLst/>
                <a:latin typeface="gg sans"/>
              </a:rPr>
              <a:t>SEO </a:t>
            </a:r>
            <a:r>
              <a:rPr lang="zh-TW" altLang="en-US" b="0" i="0" dirty="0">
                <a:solidFill>
                  <a:srgbClr val="DBDEE1"/>
                </a:solidFill>
                <a:effectLst/>
                <a:latin typeface="gg sans"/>
              </a:rPr>
              <a:t>的優化，還使用了</a:t>
            </a:r>
            <a:r>
              <a:rPr lang="en-US" altLang="zh-TW" b="0" i="0" dirty="0">
                <a:solidFill>
                  <a:srgbClr val="DBDEE1"/>
                </a:solidFill>
                <a:effectLst/>
                <a:latin typeface="gg sans"/>
              </a:rPr>
              <a:t>Tailwind</a:t>
            </a:r>
            <a:r>
              <a:rPr lang="zh-TW" altLang="en-US" b="0" i="0" dirty="0">
                <a:solidFill>
                  <a:srgbClr val="DBDEE1"/>
                </a:solidFill>
                <a:effectLst/>
                <a:latin typeface="gg sans"/>
              </a:rPr>
              <a:t>來美化我們的網站。</a:t>
            </a:r>
            <a:endParaRPr lang="en-US" altLang="zh-TW" b="0" i="0" dirty="0">
              <a:solidFill>
                <a:srgbClr val="DBDEE1"/>
              </a:solidFill>
              <a:effectLst/>
              <a:latin typeface="gg sans"/>
            </a:endParaRPr>
          </a:p>
          <a:p>
            <a:r>
              <a:rPr lang="zh-TW" altLang="en-US" b="0" i="0" dirty="0">
                <a:solidFill>
                  <a:srgbClr val="DBDEE1"/>
                </a:solidFill>
                <a:effectLst/>
                <a:latin typeface="gg sans"/>
              </a:rPr>
              <a:t>在後端的部分，我們使用了</a:t>
            </a:r>
            <a:r>
              <a:rPr lang="en-US" altLang="zh-TW" b="0" i="0" dirty="0">
                <a:solidFill>
                  <a:srgbClr val="DBDEE1"/>
                </a:solidFill>
                <a:effectLst/>
                <a:latin typeface="gg sans"/>
              </a:rPr>
              <a:t>Node.js</a:t>
            </a:r>
            <a:r>
              <a:rPr lang="zh-TW" altLang="en-US" b="0" i="0" dirty="0">
                <a:solidFill>
                  <a:srgbClr val="DBDEE1"/>
                </a:solidFill>
                <a:effectLst/>
                <a:latin typeface="gg sans"/>
              </a:rPr>
              <a:t> 並搭配 </a:t>
            </a:r>
            <a:r>
              <a:rPr lang="en-US" altLang="zh-TW" b="0" i="0" dirty="0">
                <a:solidFill>
                  <a:srgbClr val="DBDEE1"/>
                </a:solidFill>
                <a:effectLst/>
                <a:latin typeface="gg sans"/>
              </a:rPr>
              <a:t>Express</a:t>
            </a:r>
            <a:r>
              <a:rPr lang="zh-TW" altLang="en-US" b="0" i="0" dirty="0">
                <a:solidFill>
                  <a:srgbClr val="DBDEE1"/>
                </a:solidFill>
                <a:effectLst/>
                <a:latin typeface="gg sans"/>
              </a:rPr>
              <a:t> 來建立我們的網頁伺服器和路由。</a:t>
            </a:r>
            <a:endParaRPr lang="en-US" altLang="zh-TW" b="0" i="0" dirty="0">
              <a:solidFill>
                <a:srgbClr val="DBDEE1"/>
              </a:solidFill>
              <a:effectLst/>
              <a:latin typeface="gg sans"/>
            </a:endParaRPr>
          </a:p>
          <a:p>
            <a:pPr algn="l" fontAlgn="base">
              <a:buFont typeface="+mj-lt"/>
              <a:buNone/>
            </a:pPr>
            <a:r>
              <a:rPr lang="zh-TW" altLang="en-US" b="0" i="0" dirty="0">
                <a:solidFill>
                  <a:srgbClr val="DBDEE1"/>
                </a:solidFill>
                <a:effectLst/>
                <a:latin typeface="gg sans"/>
              </a:rPr>
              <a:t>而</a:t>
            </a:r>
            <a:r>
              <a:rPr lang="zh-TW" altLang="en-US" b="0" i="0" dirty="0">
                <a:solidFill>
                  <a:srgbClr val="000000"/>
                </a:solidFill>
                <a:effectLst/>
                <a:latin typeface="inherit"/>
              </a:rPr>
              <a:t>不論是前端還是後端，都有使用 </a:t>
            </a:r>
            <a:r>
              <a:rPr lang="en-US" altLang="zh-TW" b="0" i="0" dirty="0">
                <a:solidFill>
                  <a:srgbClr val="000000"/>
                </a:solidFill>
                <a:effectLst/>
                <a:latin typeface="inherit"/>
              </a:rPr>
              <a:t>TypeScript </a:t>
            </a:r>
            <a:r>
              <a:rPr lang="zh-TW" altLang="en-US" b="0" i="0" dirty="0">
                <a:solidFill>
                  <a:srgbClr val="000000"/>
                </a:solidFill>
                <a:effectLst/>
                <a:latin typeface="inherit"/>
              </a:rPr>
              <a:t>來開發，</a:t>
            </a:r>
            <a:r>
              <a:rPr lang="en-US" altLang="zh-TW" b="0" i="0" dirty="0">
                <a:solidFill>
                  <a:srgbClr val="000000"/>
                </a:solidFill>
                <a:effectLst/>
                <a:latin typeface="inherit"/>
              </a:rPr>
              <a:t>TypeScript </a:t>
            </a:r>
            <a:r>
              <a:rPr lang="zh-TW" altLang="en-US" b="0" i="0" dirty="0">
                <a:solidFill>
                  <a:srgbClr val="000000"/>
                </a:solidFill>
                <a:effectLst/>
                <a:latin typeface="inherit"/>
              </a:rPr>
              <a:t>的好處是可以預做型別檢查，並且建立更嚴謹的程式碼撰寫風格。</a:t>
            </a:r>
          </a:p>
          <a:p>
            <a:r>
              <a:rPr lang="zh-TW" altLang="en-US" b="0" i="0" dirty="0">
                <a:solidFill>
                  <a:srgbClr val="DBDEE1"/>
                </a:solidFill>
                <a:effectLst/>
                <a:latin typeface="gg sans"/>
              </a:rPr>
              <a:t>資料庫的部分則是使用</a:t>
            </a:r>
            <a:r>
              <a:rPr lang="en-US" altLang="zh-TW" b="0" i="0" dirty="0">
                <a:solidFill>
                  <a:srgbClr val="DBDEE1"/>
                </a:solidFill>
                <a:effectLst/>
                <a:latin typeface="gg sans"/>
              </a:rPr>
              <a:t>MongoDB</a:t>
            </a:r>
            <a:r>
              <a:rPr lang="zh-TW" altLang="en-US" b="0" i="0" dirty="0">
                <a:solidFill>
                  <a:srgbClr val="DBDEE1"/>
                </a:solidFill>
                <a:effectLst/>
                <a:latin typeface="gg sans"/>
              </a:rPr>
              <a:t>這個非關聯式資料庫來儲存和查詢我們網站的資料。</a:t>
            </a:r>
            <a:endParaRPr lang="en-US" altLang="zh-TW" b="0" i="0" dirty="0">
              <a:solidFill>
                <a:srgbClr val="DBDEE1"/>
              </a:solidFill>
              <a:effectLst/>
              <a:latin typeface="gg sans"/>
            </a:endParaRPr>
          </a:p>
          <a:p>
            <a:endParaRPr lang="en-US" altLang="zh-TW" b="0" i="0" dirty="0">
              <a:solidFill>
                <a:srgbClr val="DBDEE1"/>
              </a:solidFill>
              <a:effectLst/>
              <a:latin typeface="gg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DBDEE1"/>
                </a:solidFill>
                <a:effectLst/>
                <a:latin typeface="gg sans"/>
              </a:rPr>
              <a:t>CICD </a:t>
            </a:r>
            <a:br>
              <a:rPr lang="zh-TW" altLang="en-US" dirty="0"/>
            </a:br>
            <a:r>
              <a:rPr lang="zh-TW" altLang="en-US" b="0" i="0" dirty="0">
                <a:solidFill>
                  <a:srgbClr val="1F2328"/>
                </a:solidFill>
                <a:effectLst/>
                <a:latin typeface="-apple-system"/>
              </a:rPr>
              <a:t>由 </a:t>
            </a:r>
            <a:r>
              <a:rPr lang="en-US" altLang="zh-TW" b="0" i="0" dirty="0" err="1">
                <a:solidFill>
                  <a:srgbClr val="1F2328"/>
                </a:solidFill>
                <a:effectLst/>
                <a:latin typeface="-apple-system"/>
              </a:rPr>
              <a:t>Github</a:t>
            </a:r>
            <a:r>
              <a:rPr lang="en-US" altLang="zh-TW" b="0" i="0" dirty="0">
                <a:solidFill>
                  <a:srgbClr val="1F2328"/>
                </a:solidFill>
                <a:effectLst/>
                <a:latin typeface="-apple-system"/>
              </a:rPr>
              <a:t> Actions </a:t>
            </a:r>
            <a:r>
              <a:rPr lang="zh-TW" altLang="en-US" b="0" i="0" dirty="0">
                <a:solidFill>
                  <a:srgbClr val="1F2328"/>
                </a:solidFill>
                <a:effectLst/>
                <a:latin typeface="-apple-system"/>
              </a:rPr>
              <a:t>負責 </a:t>
            </a:r>
            <a:r>
              <a:rPr lang="en-US" altLang="zh-TW" b="0" i="0" dirty="0">
                <a:solidFill>
                  <a:srgbClr val="1F2328"/>
                </a:solidFill>
                <a:effectLst/>
                <a:latin typeface="-apple-system"/>
              </a:rPr>
              <a:t>CI</a:t>
            </a:r>
            <a:r>
              <a:rPr lang="zh-TW" altLang="en-US" b="0" i="0" dirty="0">
                <a:solidFill>
                  <a:srgbClr val="1F2328"/>
                </a:solidFill>
                <a:effectLst/>
                <a:latin typeface="-apple-system"/>
              </a:rPr>
              <a:t>，每次更新都會執行 </a:t>
            </a:r>
            <a:r>
              <a:rPr lang="en-US" altLang="zh-TW" b="0" i="0" dirty="0" err="1">
                <a:solidFill>
                  <a:srgbClr val="1F2328"/>
                </a:solidFill>
                <a:effectLst/>
                <a:latin typeface="-apple-system"/>
              </a:rPr>
              <a:t>Vitest</a:t>
            </a:r>
            <a:r>
              <a:rPr lang="en-US" altLang="zh-TW" b="0" i="0" dirty="0">
                <a:solidFill>
                  <a:srgbClr val="1F2328"/>
                </a:solidFill>
                <a:effectLst/>
                <a:latin typeface="-apple-system"/>
              </a:rPr>
              <a:t> </a:t>
            </a:r>
            <a:r>
              <a:rPr lang="zh-TW" altLang="en-US" b="0" i="0" dirty="0">
                <a:solidFill>
                  <a:srgbClr val="1F2328"/>
                </a:solidFill>
                <a:effectLst/>
                <a:latin typeface="-apple-system"/>
              </a:rPr>
              <a:t>的測試，在 </a:t>
            </a:r>
            <a:r>
              <a:rPr lang="en-US" altLang="zh-TW" b="0" i="0" dirty="0">
                <a:solidFill>
                  <a:srgbClr val="1F2328"/>
                </a:solidFill>
                <a:effectLst/>
                <a:latin typeface="-apple-system"/>
              </a:rPr>
              <a:t>Render </a:t>
            </a:r>
            <a:r>
              <a:rPr lang="zh-TW" altLang="en-US" b="0" i="0" dirty="0">
                <a:solidFill>
                  <a:srgbClr val="1F2328"/>
                </a:solidFill>
                <a:effectLst/>
                <a:latin typeface="-apple-system"/>
              </a:rPr>
              <a:t>部屬專案，可以做到 </a:t>
            </a:r>
            <a:r>
              <a:rPr lang="en-US" altLang="zh-TW" b="0" i="0" dirty="0">
                <a:solidFill>
                  <a:srgbClr val="1F2328"/>
                </a:solidFill>
                <a:effectLst/>
                <a:latin typeface="-apple-system"/>
              </a:rPr>
              <a:t>CD</a:t>
            </a:r>
            <a:r>
              <a:rPr lang="zh-TW" altLang="en-US" b="0" i="0" dirty="0">
                <a:solidFill>
                  <a:srgbClr val="1F2328"/>
                </a:solidFill>
                <a:effectLst/>
                <a:latin typeface="-apple-system"/>
              </a:rPr>
              <a:t> 的部分</a:t>
            </a:r>
            <a:endParaRPr lang="en-US" altLang="zh-TW"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1F2328"/>
                </a:solidFill>
                <a:effectLst/>
                <a:latin typeface="-apple-system"/>
              </a:rPr>
              <a:t>前端則是使用 </a:t>
            </a:r>
            <a:r>
              <a:rPr lang="en-US" altLang="zh-TW" b="0" i="0" dirty="0">
                <a:solidFill>
                  <a:srgbClr val="1F2328"/>
                </a:solidFill>
                <a:effectLst/>
                <a:latin typeface="-apple-system"/>
              </a:rPr>
              <a:t>Playwright </a:t>
            </a:r>
            <a:r>
              <a:rPr lang="zh-TW" altLang="en-US" b="0" i="0" dirty="0">
                <a:solidFill>
                  <a:srgbClr val="1F2328"/>
                </a:solidFill>
                <a:effectLst/>
                <a:latin typeface="-apple-system"/>
              </a:rPr>
              <a:t>來進行測試，並部屬在 </a:t>
            </a:r>
            <a:r>
              <a:rPr lang="en-US" altLang="zh-TW" b="0" i="0" dirty="0" err="1">
                <a:solidFill>
                  <a:srgbClr val="1F2328"/>
                </a:solidFill>
                <a:effectLst/>
                <a:latin typeface="-apple-system"/>
              </a:rPr>
              <a:t>Vercel</a:t>
            </a:r>
            <a:endParaRPr lang="en-US" altLang="zh-TW"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1F2328"/>
              </a:solidFill>
              <a:effectLst/>
              <a:latin typeface="-apple-system"/>
            </a:endParaRPr>
          </a:p>
          <a:p>
            <a:r>
              <a:rPr lang="zh-TW" altLang="en-US" dirty="0"/>
              <a:t>而我們平台有串接的服務，</a:t>
            </a:r>
            <a:endParaRPr lang="en-US" altLang="zh-TW" dirty="0"/>
          </a:p>
          <a:p>
            <a:r>
              <a:rPr lang="zh-TW" altLang="en-US" dirty="0"/>
              <a:t>像是 </a:t>
            </a:r>
            <a:r>
              <a:rPr lang="en-US" altLang="zh-TW" dirty="0"/>
              <a:t>google </a:t>
            </a:r>
            <a:r>
              <a:rPr lang="zh-TW" altLang="en-US" dirty="0"/>
              <a:t>第三方登入作為我們平台的其中一種登入方式</a:t>
            </a:r>
            <a:endParaRPr lang="en-US" altLang="zh-TW" dirty="0"/>
          </a:p>
          <a:p>
            <a:r>
              <a:rPr lang="zh-TW" altLang="en-US" dirty="0"/>
              <a:t>並使用 </a:t>
            </a:r>
            <a:r>
              <a:rPr lang="en-US" altLang="zh-TW" dirty="0"/>
              <a:t>Firebase </a:t>
            </a:r>
            <a:r>
              <a:rPr lang="zh-TW" altLang="en-US" dirty="0"/>
              <a:t>作為我們的圖床儲存服務</a:t>
            </a:r>
            <a:endParaRPr lang="en-US" altLang="zh-TW" dirty="0"/>
          </a:p>
          <a:p>
            <a:r>
              <a:rPr lang="zh-TW" altLang="en-US" dirty="0"/>
              <a:t>在贊助結帳的部分則是串接藍新金流，作為我們的金流服務商</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17</a:t>
            </a:fld>
            <a:endParaRPr lang="zh-TW" altLang="en-US"/>
          </a:p>
        </p:txBody>
      </p:sp>
    </p:spTree>
    <p:extLst>
      <p:ext uri="{BB962C8B-B14F-4D97-AF65-F5344CB8AC3E}">
        <p14:creationId xmlns:p14="http://schemas.microsoft.com/office/powerpoint/2010/main" val="2646682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後端 </a:t>
            </a:r>
            <a:r>
              <a:rPr lang="en-US" altLang="zh-TW" dirty="0" err="1"/>
              <a:t>api</a:t>
            </a:r>
            <a:r>
              <a:rPr lang="en-US" altLang="zh-TW" dirty="0"/>
              <a:t> </a:t>
            </a:r>
            <a:r>
              <a:rPr lang="zh-TW" altLang="en-US" dirty="0"/>
              <a:t>文件 </a:t>
            </a:r>
            <a:r>
              <a:rPr lang="en-US" altLang="zh-TW" dirty="0"/>
              <a:t>-</a:t>
            </a:r>
            <a:r>
              <a:rPr lang="zh-TW" altLang="en-US" dirty="0"/>
              <a:t> 有使用 </a:t>
            </a:r>
            <a:r>
              <a:rPr lang="en-US" altLang="zh-TW" dirty="0" err="1"/>
              <a:t>swaggwer</a:t>
            </a:r>
            <a:r>
              <a:rPr lang="en-US" altLang="zh-TW" dirty="0"/>
              <a:t> </a:t>
            </a:r>
            <a:r>
              <a:rPr lang="zh-TW" altLang="en-US" dirty="0"/>
              <a:t>作呈現</a:t>
            </a:r>
            <a:endParaRPr lang="en-US" altLang="zh-TW" dirty="0"/>
          </a:p>
          <a:p>
            <a:r>
              <a:rPr lang="zh-TW" altLang="en-US" dirty="0"/>
              <a:t>以及我們的測試報告</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18</a:t>
            </a:fld>
            <a:endParaRPr lang="zh-TW" altLang="en-US"/>
          </a:p>
        </p:txBody>
      </p:sp>
    </p:spTree>
    <p:extLst>
      <p:ext uri="{BB962C8B-B14F-4D97-AF65-F5344CB8AC3E}">
        <p14:creationId xmlns:p14="http://schemas.microsoft.com/office/powerpoint/2010/main" val="1906197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使用的工具的部分</a:t>
            </a:r>
            <a:endParaRPr lang="en-US" altLang="zh-TW" dirty="0"/>
          </a:p>
          <a:p>
            <a:r>
              <a:rPr lang="zh-TW" altLang="en-US" dirty="0"/>
              <a:t>我們使用 </a:t>
            </a:r>
            <a:r>
              <a:rPr lang="en-US" altLang="zh-TW" dirty="0"/>
              <a:t>Notion </a:t>
            </a:r>
            <a:r>
              <a:rPr lang="zh-TW" altLang="en-US" dirty="0"/>
              <a:t>作為專案管理工具及使用 </a:t>
            </a:r>
            <a:r>
              <a:rPr lang="en-US" altLang="zh-TW" dirty="0"/>
              <a:t>git </a:t>
            </a:r>
            <a:r>
              <a:rPr lang="zh-TW" altLang="en-US" dirty="0"/>
              <a:t>協作管理程式碼</a:t>
            </a:r>
            <a:endParaRPr lang="en-US" altLang="zh-TW" dirty="0"/>
          </a:p>
          <a:p>
            <a:r>
              <a:rPr lang="zh-TW" altLang="en-US" dirty="0"/>
              <a:t>在輔助工具的部分，則是有請 </a:t>
            </a:r>
            <a:r>
              <a:rPr lang="en-US" altLang="zh-TW" dirty="0" err="1"/>
              <a:t>midjourney</a:t>
            </a:r>
            <a:r>
              <a:rPr lang="en-US" altLang="zh-TW" dirty="0"/>
              <a:t> </a:t>
            </a:r>
            <a:r>
              <a:rPr lang="zh-TW" altLang="en-US" dirty="0"/>
              <a:t>及 </a:t>
            </a:r>
            <a:r>
              <a:rPr lang="en-US" altLang="zh-TW" dirty="0"/>
              <a:t>Bing </a:t>
            </a:r>
            <a:r>
              <a:rPr lang="zh-TW" altLang="en-US" dirty="0"/>
              <a:t>幫忙產出專案會用到的圖片，以及如果開發上有遇到問題，則會透過 </a:t>
            </a:r>
            <a:r>
              <a:rPr lang="en-US" altLang="zh-TW" dirty="0"/>
              <a:t>ChatGPT </a:t>
            </a:r>
            <a:r>
              <a:rPr lang="zh-TW" altLang="en-US" dirty="0"/>
              <a:t>及 </a:t>
            </a:r>
            <a:r>
              <a:rPr lang="en-US" altLang="zh-TW" dirty="0"/>
              <a:t>Bing </a:t>
            </a:r>
            <a:r>
              <a:rPr lang="zh-TW" altLang="en-US" dirty="0"/>
              <a:t>尋求支援</a:t>
            </a:r>
            <a:endParaRPr lang="en-US" altLang="zh-TW" dirty="0"/>
          </a:p>
          <a:p>
            <a:r>
              <a:rPr lang="zh-TW" altLang="en-US" dirty="0"/>
              <a:t>而在前期，我們有使用 </a:t>
            </a:r>
            <a:r>
              <a:rPr lang="en-US" altLang="zh-TW" dirty="0"/>
              <a:t>drow.io Figma </a:t>
            </a:r>
            <a:r>
              <a:rPr lang="en-US" altLang="zh-TW" dirty="0" err="1"/>
              <a:t>Whimscal</a:t>
            </a:r>
            <a:r>
              <a:rPr lang="en-US" altLang="zh-TW" dirty="0"/>
              <a:t> </a:t>
            </a:r>
            <a:r>
              <a:rPr lang="zh-TW" altLang="en-US" dirty="0"/>
              <a:t>來做規劃及 </a:t>
            </a:r>
            <a:r>
              <a:rPr lang="en-US" altLang="zh-TW" dirty="0"/>
              <a:t>wireframe </a:t>
            </a:r>
            <a:r>
              <a:rPr lang="zh-TW" altLang="en-US" dirty="0"/>
              <a:t>的繪製</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其他有使用到的技術，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使用 </a:t>
            </a:r>
            <a:r>
              <a:rPr lang="en-US" altLang="zh-TW" dirty="0"/>
              <a:t>postman </a:t>
            </a:r>
            <a:r>
              <a:rPr lang="zh-TW" altLang="en-US" dirty="0"/>
              <a:t>作為前期開發工具</a:t>
            </a:r>
            <a:endParaRPr lang="en-US" altLang="zh-TW" dirty="0"/>
          </a:p>
          <a:p>
            <a:r>
              <a:rPr lang="zh-TW" altLang="en-US" dirty="0"/>
              <a:t>用 </a:t>
            </a:r>
            <a:r>
              <a:rPr lang="en-US" altLang="zh-TW" dirty="0" err="1"/>
              <a:t>Uptimerobot</a:t>
            </a:r>
            <a:r>
              <a:rPr lang="zh-TW" altLang="en-US" dirty="0"/>
              <a:t> 來定時確認後端狀態，並確保後端隨時都可以迅速回應</a:t>
            </a:r>
            <a:br>
              <a:rPr lang="en-US" altLang="zh-TW" dirty="0"/>
            </a:br>
            <a:r>
              <a:rPr lang="en-US" altLang="zh-TW" dirty="0"/>
              <a:t>(</a:t>
            </a:r>
            <a:r>
              <a:rPr lang="zh-TW" altLang="en-US" dirty="0"/>
              <a:t>按一下</a:t>
            </a:r>
            <a:r>
              <a:rPr lang="en-US" altLang="zh-TW" dirty="0"/>
              <a:t>)</a:t>
            </a:r>
            <a:r>
              <a:rPr lang="zh-TW" altLang="en-US" dirty="0"/>
              <a:t> 以及串接 </a:t>
            </a:r>
            <a:r>
              <a:rPr lang="en-US" altLang="zh-TW" dirty="0"/>
              <a:t>Discord Webhook</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19</a:t>
            </a:fld>
            <a:endParaRPr lang="zh-TW" altLang="en-US"/>
          </a:p>
        </p:txBody>
      </p:sp>
    </p:spTree>
    <p:extLst>
      <p:ext uri="{BB962C8B-B14F-4D97-AF65-F5344CB8AC3E}">
        <p14:creationId xmlns:p14="http://schemas.microsoft.com/office/powerpoint/2010/main" val="246726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這是我們今天簡報的目錄，一開始會介紹為什麼會選擇做募資平台，再來是概念發想與企劃的過程，接著進入開發階段，以及功能展示，最後會說一下我們在過程中遇到的挑戰及我們設計的一些巧思</a:t>
            </a:r>
            <a:r>
              <a:rPr lang="en-US" altLang="zh-TW" dirty="0"/>
              <a:t>~</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a:t>
            </a:fld>
            <a:endParaRPr lang="zh-TW" altLang="en-US"/>
          </a:p>
        </p:txBody>
      </p:sp>
    </p:spTree>
    <p:extLst>
      <p:ext uri="{BB962C8B-B14F-4D97-AF65-F5344CB8AC3E}">
        <p14:creationId xmlns:p14="http://schemas.microsoft.com/office/powerpoint/2010/main" val="3918682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組員很貼心，將 </a:t>
            </a:r>
            <a:r>
              <a:rPr lang="en-US" altLang="zh-TW" dirty="0" err="1"/>
              <a:t>Github</a:t>
            </a:r>
            <a:r>
              <a:rPr lang="zh-TW" altLang="en-US" dirty="0"/>
              <a:t> </a:t>
            </a:r>
            <a:r>
              <a:rPr lang="en-US" altLang="zh-TW" dirty="0"/>
              <a:t>notify </a:t>
            </a:r>
            <a:r>
              <a:rPr lang="zh-TW" altLang="en-US" dirty="0"/>
              <a:t>及 </a:t>
            </a:r>
            <a:r>
              <a:rPr lang="en-US" altLang="zh-TW" dirty="0" err="1"/>
              <a:t>Uptimerobot</a:t>
            </a:r>
            <a:r>
              <a:rPr lang="zh-TW" altLang="en-US" dirty="0"/>
              <a:t> 串接到 </a:t>
            </a:r>
            <a:r>
              <a:rPr lang="en-US" altLang="zh-TW" dirty="0"/>
              <a:t>Discord </a:t>
            </a:r>
            <a:r>
              <a:rPr lang="zh-TW" altLang="en-US" dirty="0"/>
              <a:t>上，方便我們隨時掌握彼此的開發狀況及伺服器的運行狀況</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20</a:t>
            </a:fld>
            <a:endParaRPr lang="zh-TW" altLang="en-US"/>
          </a:p>
        </p:txBody>
      </p:sp>
    </p:spTree>
    <p:extLst>
      <p:ext uri="{BB962C8B-B14F-4D97-AF65-F5344CB8AC3E}">
        <p14:creationId xmlns:p14="http://schemas.microsoft.com/office/powerpoint/2010/main" val="276198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kern="1200" dirty="0">
                <a:solidFill>
                  <a:schemeClr val="tx1"/>
                </a:solidFill>
                <a:effectLst/>
                <a:latin typeface="+mj-lt"/>
                <a:ea typeface="+mj-ea"/>
                <a:cs typeface="+mj-cs"/>
              </a:rPr>
              <a:t>接下來會介紹我們在過程中遇到的挑戰，以及如何解決，並突破自己</a:t>
            </a:r>
            <a:endParaRPr lang="en-US" altLang="zh-TW" sz="1200" kern="1200" dirty="0">
              <a:solidFill>
                <a:schemeClr val="tx1"/>
              </a:solidFill>
              <a:effectLst/>
              <a:latin typeface="+mj-lt"/>
              <a:ea typeface="+mj-ea"/>
              <a:cs typeface="+mj-cs"/>
            </a:endParaRP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21</a:t>
            </a:fld>
            <a:endParaRPr lang="zh-TW" altLang="en-US"/>
          </a:p>
        </p:txBody>
      </p:sp>
    </p:spTree>
    <p:extLst>
      <p:ext uri="{BB962C8B-B14F-4D97-AF65-F5344CB8AC3E}">
        <p14:creationId xmlns:p14="http://schemas.microsoft.com/office/powerpoint/2010/main" val="2317305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組員 </a:t>
            </a:r>
            <a:r>
              <a:rPr lang="en-US" altLang="zh-TW" dirty="0"/>
              <a:t>Esther </a:t>
            </a:r>
            <a:r>
              <a:rPr lang="zh-TW" altLang="en-US" dirty="0"/>
              <a:t>在初期剛好</a:t>
            </a:r>
            <a:r>
              <a:rPr lang="zh-TW" altLang="en-US" b="0" i="0" dirty="0">
                <a:solidFill>
                  <a:srgbClr val="000000"/>
                </a:solidFill>
                <a:effectLst/>
                <a:latin typeface="inherit"/>
              </a:rPr>
              <a:t>負責到前兩個里程碑，也就是專題規劃及線稿確認，這兩個階段要決定專案大方向及整體設計，需要密集地進行內</a:t>
            </a:r>
            <a:r>
              <a:rPr lang="en-US" altLang="zh-TW" b="0" i="0" dirty="0">
                <a:solidFill>
                  <a:srgbClr val="000000"/>
                </a:solidFill>
                <a:effectLst/>
                <a:latin typeface="inherit"/>
              </a:rPr>
              <a:t>/</a:t>
            </a:r>
            <a:r>
              <a:rPr lang="zh-TW" altLang="en-US" b="0" i="0" dirty="0">
                <a:solidFill>
                  <a:srgbClr val="000000"/>
                </a:solidFill>
                <a:effectLst/>
                <a:latin typeface="inherit"/>
              </a:rPr>
              <a:t>外部雙向溝通，過程中時常擔心自己是否思考不夠全面而有所疏漏，也常常擔心自己做的不夠好</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在跟設計師溝通時，</a:t>
            </a:r>
            <a:r>
              <a:rPr lang="zh-TW" altLang="en-US" dirty="0"/>
              <a:t>由於一開始沒有經驗，不太確定我們想要的需求其實是可以跟設計師提出的，</a:t>
            </a:r>
            <a:r>
              <a:rPr lang="zh-TW" altLang="en-US" b="0" i="0" dirty="0">
                <a:solidFill>
                  <a:srgbClr val="000000"/>
                </a:solidFill>
                <a:effectLst/>
                <a:latin typeface="inherit"/>
              </a:rPr>
              <a:t>也曾因為抓不到頻率而苦惱過，</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好在過程中很有六角學院的卡斯柏老師及</a:t>
            </a:r>
            <a:r>
              <a:rPr lang="en-US" altLang="zh-TW" dirty="0"/>
              <a:t>Joanne</a:t>
            </a:r>
            <a:r>
              <a:rPr lang="zh-TW" altLang="en-US" dirty="0"/>
              <a:t>幫忙與設計師溝通，讓後續的開發得以順利進行</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透過這次經驗切身體會到 </a:t>
            </a:r>
            <a:r>
              <a:rPr lang="zh-TW" altLang="en-US" dirty="0"/>
              <a:t>「溝通」這項</a:t>
            </a:r>
            <a:r>
              <a:rPr lang="zh-TW" altLang="en-US" b="0" i="0" dirty="0">
                <a:solidFill>
                  <a:srgbClr val="000000"/>
                </a:solidFill>
                <a:effectLst/>
                <a:latin typeface="inherit"/>
              </a:rPr>
              <a:t>「軟技能」的重要性</a:t>
            </a:r>
            <a:r>
              <a:rPr lang="zh-TW" altLang="en-US" dirty="0"/>
              <a:t>，相信對我們未來的職涯也會有許多幫助</a:t>
            </a:r>
            <a:r>
              <a:rPr lang="zh-TW" altLang="en-US" b="0" i="0" dirty="0">
                <a:solidFill>
                  <a:srgbClr val="000000"/>
                </a:solidFill>
                <a:effectLst/>
                <a:latin typeface="inherit"/>
              </a:rPr>
              <a:t>。</a:t>
            </a:r>
            <a:endParaRPr lang="en-US" altLang="zh-TW" b="0" i="0" dirty="0">
              <a:solidFill>
                <a:srgbClr val="000000"/>
              </a:solidFill>
              <a:effectLst/>
              <a:latin typeface="inherit"/>
            </a:endParaRP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22</a:t>
            </a:fld>
            <a:endParaRPr lang="zh-TW" altLang="en-US"/>
          </a:p>
        </p:txBody>
      </p:sp>
    </p:spTree>
    <p:extLst>
      <p:ext uri="{BB962C8B-B14F-4D97-AF65-F5344CB8AC3E}">
        <p14:creationId xmlns:p14="http://schemas.microsoft.com/office/powerpoint/2010/main" val="594385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學習新技術後直接應用在專案上大概是最實在也最痛苦的練習方式，若要一句話帶過大概就是「痛並快樂著」（？）</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前期雖然已經盡可能瘋狂補充技術知識，也有每周的技術讀書會分享</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但開發上難免還是會是會碰到需要技能組合應用的情景，這時候又會有更多額外變化產生。</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像是</a:t>
            </a:r>
            <a:r>
              <a:rPr lang="en-US" altLang="zh-TW" b="0" i="0" dirty="0">
                <a:solidFill>
                  <a:srgbClr val="000000"/>
                </a:solidFill>
                <a:effectLst/>
                <a:latin typeface="inheri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Nuxt</a:t>
            </a:r>
            <a:r>
              <a:rPr lang="en-US" altLang="zh-TW" dirty="0"/>
              <a:t> Tailwind</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因為我們組員</a:t>
            </a:r>
            <a:r>
              <a:rPr lang="en-US" altLang="zh-TW" b="0" i="0" dirty="0">
                <a:solidFill>
                  <a:srgbClr val="000000"/>
                </a:solidFill>
                <a:effectLst/>
                <a:latin typeface="inherit"/>
              </a:rPr>
              <a:t>Clara</a:t>
            </a:r>
            <a:r>
              <a:rPr lang="zh-TW" altLang="en-US" b="0" i="0" dirty="0">
                <a:solidFill>
                  <a:srgbClr val="000000"/>
                </a:solidFill>
                <a:effectLst/>
                <a:latin typeface="inherit"/>
              </a:rPr>
              <a:t>想要鍛鍊切版技能，因此沒有使用現成的</a:t>
            </a:r>
            <a:r>
              <a:rPr lang="en-US" altLang="zh-TW" b="0" i="0" dirty="0">
                <a:solidFill>
                  <a:srgbClr val="000000"/>
                </a:solidFill>
                <a:effectLst/>
                <a:latin typeface="inherit"/>
              </a:rPr>
              <a:t>UI</a:t>
            </a:r>
            <a:r>
              <a:rPr lang="zh-TW" altLang="en-US" b="0" i="0" dirty="0">
                <a:solidFill>
                  <a:srgbClr val="000000"/>
                </a:solidFill>
                <a:effectLst/>
                <a:latin typeface="inherit"/>
              </a:rPr>
              <a:t>框架，而是選擇手刻並搭配 </a:t>
            </a:r>
            <a:r>
              <a:rPr lang="en-US" altLang="zh-TW" dirty="0"/>
              <a:t>Tailwind</a:t>
            </a:r>
            <a:r>
              <a:rPr lang="zh-TW" altLang="en-US" dirty="0"/>
              <a:t>，因此一開始在設定 </a:t>
            </a:r>
            <a:r>
              <a:rPr lang="en-US" altLang="zh-TW" dirty="0"/>
              <a:t>config </a:t>
            </a:r>
            <a:r>
              <a:rPr lang="zh-TW" altLang="en-US" dirty="0"/>
              <a:t>及 </a:t>
            </a:r>
            <a:r>
              <a:rPr lang="en-US" altLang="zh-TW" b="0" dirty="0" err="1">
                <a:solidFill>
                  <a:srgbClr val="CE9178"/>
                </a:solidFill>
                <a:effectLst/>
                <a:latin typeface="Consolas" panose="020B0609020204030204" pitchFamily="49" charset="0"/>
              </a:rPr>
              <a:t>Nuxt</a:t>
            </a:r>
            <a:r>
              <a:rPr lang="en-US" altLang="zh-TW" b="0" dirty="0">
                <a:solidFill>
                  <a:srgbClr val="CE9178"/>
                </a:solidFill>
                <a:effectLst/>
                <a:latin typeface="Consolas" panose="020B0609020204030204" pitchFamily="49" charset="0"/>
              </a:rPr>
              <a:t> Tailwind</a:t>
            </a:r>
            <a:r>
              <a:rPr lang="zh-TW" altLang="en-US" b="0" dirty="0">
                <a:solidFill>
                  <a:srgbClr val="CE9178"/>
                </a:solidFill>
                <a:effectLst/>
                <a:latin typeface="Consolas" panose="020B0609020204030204" pitchFamily="49" charset="0"/>
              </a:rPr>
              <a:t> </a:t>
            </a:r>
            <a:r>
              <a:rPr lang="zh-TW" altLang="en-US" b="0" dirty="0">
                <a:solidFill>
                  <a:srgbClr val="DDFFF7"/>
                </a:solidFill>
                <a:effectLst/>
                <a:latin typeface="Consolas" panose="020B0609020204030204" pitchFamily="49" charset="0"/>
              </a:rPr>
              <a:t>的設定時</a:t>
            </a:r>
            <a:r>
              <a:rPr lang="zh-TW" altLang="en-US" dirty="0"/>
              <a:t>，也花蠻多時間在閱讀官方文件及找資料，從不熟需要一直看文件，到開發中期可以下意識的寫出來，也是蠻有成就感的。</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Nuxt.js</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由於我們是募資網站，因此</a:t>
            </a:r>
            <a:r>
              <a:rPr lang="zh-TW" altLang="en-US" dirty="0"/>
              <a:t>為了在搜尋引擎中獲得更好的曝光和流量，注重網站的搜尋引擎優化（</a:t>
            </a:r>
            <a:r>
              <a:rPr lang="en-US" altLang="zh-TW" dirty="0"/>
              <a:t>SEO</a:t>
            </a:r>
            <a:r>
              <a:rPr lang="zh-TW" altLang="en-US" dirty="0"/>
              <a:t>）是至關重要的。因此選擇使用</a:t>
            </a:r>
            <a:r>
              <a:rPr lang="en-US" altLang="zh-TW" dirty="0"/>
              <a:t>Nuxt.js</a:t>
            </a:r>
            <a:r>
              <a:rPr lang="zh-TW" altLang="en-US" dirty="0"/>
              <a:t>作為我們專案的前端框架。</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雖然 </a:t>
            </a:r>
            <a:r>
              <a:rPr lang="en-US" altLang="zh-TW" dirty="0" err="1"/>
              <a:t>Nuxt</a:t>
            </a:r>
            <a:r>
              <a:rPr lang="en-US" altLang="zh-TW" dirty="0"/>
              <a:t> </a:t>
            </a:r>
            <a:r>
              <a:rPr lang="zh-TW" altLang="en-US" dirty="0"/>
              <a:t>提供許多方便開發的功能方便開發者上手且大家對</a:t>
            </a:r>
            <a:r>
              <a:rPr lang="en-US" altLang="zh-TW" dirty="0"/>
              <a:t>Vue</a:t>
            </a:r>
            <a:r>
              <a:rPr lang="zh-TW" altLang="en-US" dirty="0"/>
              <a:t>相對熟悉，但在實作上還是要多去理解一下其相關概念（如：</a:t>
            </a:r>
            <a:r>
              <a:rPr lang="en-US" altLang="zh-TW" dirty="0" err="1"/>
              <a:t>Nuxt</a:t>
            </a:r>
            <a:r>
              <a:rPr lang="zh-TW" altLang="en-US" dirty="0"/>
              <a:t>的所提供的渲染機制、</a:t>
            </a:r>
            <a:r>
              <a:rPr lang="en-US" altLang="zh-TW" dirty="0"/>
              <a:t>hydration...</a:t>
            </a:r>
            <a:r>
              <a:rPr lang="zh-TW" altLang="en-US" dirty="0"/>
              <a:t>等）。此外，與我們熟悉的 </a:t>
            </a:r>
            <a:r>
              <a:rPr lang="en-US" altLang="zh-TW" dirty="0"/>
              <a:t>Vue.js </a:t>
            </a:r>
            <a:r>
              <a:rPr lang="zh-TW" altLang="en-US" dirty="0"/>
              <a:t>相比， </a:t>
            </a:r>
            <a:r>
              <a:rPr lang="en-US" altLang="zh-TW" dirty="0" err="1"/>
              <a:t>Nuxt</a:t>
            </a:r>
            <a:r>
              <a:rPr lang="en-US" altLang="zh-TW" dirty="0"/>
              <a:t> </a:t>
            </a:r>
            <a:r>
              <a:rPr lang="zh-TW" altLang="en-US" dirty="0"/>
              <a:t>還有一些自己的設定，例如它使用了另一個</a:t>
            </a:r>
            <a:r>
              <a:rPr lang="en-US" altLang="zh-TW" dirty="0"/>
              <a:t>JavaScript</a:t>
            </a:r>
            <a:r>
              <a:rPr lang="zh-TW" altLang="en-US" dirty="0"/>
              <a:t>庫</a:t>
            </a:r>
            <a:r>
              <a:rPr lang="en-US" altLang="zh-TW" dirty="0" err="1"/>
              <a:t>ofetch</a:t>
            </a:r>
            <a:r>
              <a:rPr lang="zh-TW" altLang="en-US" dirty="0"/>
              <a:t>來發送</a:t>
            </a:r>
            <a:r>
              <a:rPr lang="en-US" altLang="zh-TW" dirty="0"/>
              <a:t>HTTP</a:t>
            </a:r>
            <a:r>
              <a:rPr lang="zh-TW" altLang="en-US" dirty="0"/>
              <a:t>請求。在實作時也不免於頻繁上網尋求解答，幸好最後在參閱許多文章後都有成功達成想要的效果。</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過程雖然痛苦，但當實作出規劃的功能時，成就感也是難以形容。</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23</a:t>
            </a:fld>
            <a:endParaRPr lang="zh-TW" altLang="en-US"/>
          </a:p>
        </p:txBody>
      </p:sp>
    </p:spTree>
    <p:extLst>
      <p:ext uri="{BB962C8B-B14F-4D97-AF65-F5344CB8AC3E}">
        <p14:creationId xmlns:p14="http://schemas.microsoft.com/office/powerpoint/2010/main" val="2520549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這次由於受偉杰校長的技術分享 </a:t>
            </a:r>
            <a:r>
              <a:rPr lang="en-US" altLang="zh-TW" dirty="0"/>
              <a:t>(</a:t>
            </a:r>
            <a:r>
              <a:rPr lang="zh-TW" altLang="en-US" dirty="0"/>
              <a:t>推坑</a:t>
            </a:r>
            <a:r>
              <a:rPr lang="en-US" altLang="zh-TW" dirty="0"/>
              <a:t>)</a:t>
            </a:r>
            <a:r>
              <a:rPr lang="zh-TW" altLang="en-US" dirty="0"/>
              <a:t>，讓我們認識到 </a:t>
            </a:r>
            <a:r>
              <a:rPr lang="en-US" altLang="zh-TW" dirty="0">
                <a:solidFill>
                  <a:srgbClr val="2D6DA9"/>
                </a:solidFill>
              </a:rPr>
              <a:t>TypeScript</a:t>
            </a:r>
            <a:r>
              <a:rPr lang="zh-TW" altLang="en-US" dirty="0">
                <a:solidFill>
                  <a:srgbClr val="2D6DA9"/>
                </a:solidFill>
              </a:rPr>
              <a:t> 的好處 </a:t>
            </a:r>
            <a:r>
              <a:rPr lang="en-US" altLang="zh-TW" dirty="0">
                <a:solidFill>
                  <a:srgbClr val="2D6DA9"/>
                </a:solidFill>
              </a:rPr>
              <a:t>– </a:t>
            </a:r>
            <a:r>
              <a:rPr lang="zh-TW" altLang="en-US" dirty="0">
                <a:solidFill>
                  <a:srgbClr val="2D6DA9"/>
                </a:solidFill>
              </a:rPr>
              <a:t>預做型別檢查，並且建立更嚴謹的程式碼撰寫風格，因此</a:t>
            </a:r>
            <a:r>
              <a:rPr lang="zh-TW" altLang="en-US" dirty="0"/>
              <a:t>決定專案的前後端都採用 </a:t>
            </a:r>
            <a:r>
              <a:rPr lang="en-US" altLang="zh-TW" dirty="0">
                <a:solidFill>
                  <a:srgbClr val="2D6DA9"/>
                </a:solidFill>
              </a:rPr>
              <a:t>TypeScript</a:t>
            </a:r>
            <a:r>
              <a:rPr lang="zh-TW" altLang="en-US" dirty="0">
                <a:solidFill>
                  <a:srgbClr val="2D6DA9"/>
                </a:solidFill>
              </a:rPr>
              <a:t> 來撰寫，說得很簡單，就讓我們來看看到底遇到了哪些問題吧</a:t>
            </a:r>
            <a:r>
              <a:rPr lang="en-US" altLang="zh-TW" dirty="0">
                <a:solidFill>
                  <a:srgbClr val="2D6DA9"/>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2D6DA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D6DA9"/>
                </a:solidFill>
              </a:rPr>
              <a:t>像是後端的環境建置，是由我們的組員上竣幫忙建立前後端環境，由於大家都是第一次碰</a:t>
            </a:r>
            <a:r>
              <a:rPr lang="zh-TW" altLang="en-US" dirty="0"/>
              <a:t> </a:t>
            </a:r>
            <a:r>
              <a:rPr lang="en-US" altLang="zh-TW" dirty="0"/>
              <a:t>typescript</a:t>
            </a:r>
            <a:r>
              <a:rPr lang="zh-TW" altLang="en-US" dirty="0"/>
              <a:t>，再加上 </a:t>
            </a:r>
            <a:r>
              <a:rPr lang="en-US" altLang="zh-TW" dirty="0"/>
              <a:t>express </a:t>
            </a:r>
            <a:r>
              <a:rPr lang="zh-TW" altLang="en-US" dirty="0"/>
              <a:t>沒有像 </a:t>
            </a:r>
            <a:r>
              <a:rPr lang="en-US" altLang="zh-TW" dirty="0"/>
              <a:t>Vue </a:t>
            </a:r>
            <a:r>
              <a:rPr lang="zh-TW" altLang="en-US" dirty="0"/>
              <a:t>那樣有是否要使用 </a:t>
            </a:r>
            <a:r>
              <a:rPr lang="en-US" altLang="zh-TW" dirty="0"/>
              <a:t>typescript </a:t>
            </a:r>
            <a:r>
              <a:rPr lang="zh-TW" altLang="en-US" dirty="0"/>
              <a:t>的建立選項，所以花了不少時間查文件看大家都怎麼建立以 </a:t>
            </a:r>
            <a:r>
              <a:rPr lang="en-US" altLang="zh-TW" dirty="0"/>
              <a:t>www </a:t>
            </a:r>
            <a:r>
              <a:rPr lang="zh-TW" altLang="en-US" dirty="0"/>
              <a:t>檔啟動的 </a:t>
            </a:r>
            <a:r>
              <a:rPr lang="en-US" altLang="zh-TW" dirty="0"/>
              <a:t>typescript + express </a:t>
            </a:r>
            <a:r>
              <a:rPr lang="zh-TW" altLang="en-US" dirty="0"/>
              <a:t>的後端環境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但看來看去，都沒有找到那麼完美符合我們需求的設定，過程中也有嘗試過直接把程式碼丟給 </a:t>
            </a:r>
            <a:r>
              <a:rPr lang="en-US" altLang="zh-TW" dirty="0" err="1"/>
              <a:t>chatGPT</a:t>
            </a:r>
            <a:r>
              <a:rPr lang="zh-TW" altLang="en-US" dirty="0"/>
              <a:t>，請他幫忙轉成 </a:t>
            </a:r>
            <a:r>
              <a:rPr lang="en-US" altLang="zh-TW" dirty="0"/>
              <a:t>typescript</a:t>
            </a:r>
            <a:r>
              <a:rPr lang="zh-TW" altLang="en-US" dirty="0"/>
              <a:t> 可以用的設定，但來回測試後還是有問題，最後還是老方法 </a:t>
            </a:r>
            <a:r>
              <a:rPr lang="en-US" altLang="zh-TW" dirty="0"/>
              <a:t>google </a:t>
            </a:r>
            <a:r>
              <a:rPr lang="zh-TW" altLang="en-US" dirty="0"/>
              <a:t>，靠著拼裝各個網路上的範例，才終於建立起我們專案的後端環境</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2D6DA9"/>
              </a:solidFill>
            </a:endParaRP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24</a:t>
            </a:fld>
            <a:endParaRPr lang="zh-TW" altLang="en-US"/>
          </a:p>
        </p:txBody>
      </p:sp>
    </p:spTree>
    <p:extLst>
      <p:ext uri="{BB962C8B-B14F-4D97-AF65-F5344CB8AC3E}">
        <p14:creationId xmlns:p14="http://schemas.microsoft.com/office/powerpoint/2010/main" val="1872284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有關 </a:t>
            </a:r>
            <a:r>
              <a:rPr lang="en-US" altLang="zh-TW" dirty="0"/>
              <a:t>debug </a:t>
            </a:r>
            <a:r>
              <a:rPr lang="zh-TW" altLang="en-US" dirty="0"/>
              <a:t>這件事</a:t>
            </a:r>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在前端開發上如果遇到一些比較奇怪、不如預期的現象通常是由對整體專案比較熟悉的組員 </a:t>
            </a:r>
            <a:r>
              <a:rPr lang="en-US" altLang="zh-TW" dirty="0"/>
              <a:t>Blue</a:t>
            </a:r>
            <a:r>
              <a:rPr lang="zh-TW" altLang="en-US" dirty="0"/>
              <a:t> 幫忙</a:t>
            </a:r>
            <a:r>
              <a:rPr lang="en-US" altLang="zh-TW" dirty="0"/>
              <a:t>debug</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遇到的問題也是千奇百怪</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包括但不限於直接操作</a:t>
            </a:r>
            <a:r>
              <a:rPr lang="en-US" altLang="zh-TW" dirty="0"/>
              <a:t>API</a:t>
            </a:r>
            <a:r>
              <a:rPr lang="zh-TW" altLang="en-US" dirty="0"/>
              <a:t>取得的資料造成</a:t>
            </a:r>
            <a:r>
              <a:rPr lang="en-US" altLang="zh-TW" dirty="0"/>
              <a:t>server</a:t>
            </a:r>
            <a:r>
              <a:rPr lang="zh-TW" altLang="en-US" dirty="0"/>
              <a:t>端與用戶端渲染結果不如預期、錯誤地使用</a:t>
            </a:r>
            <a:r>
              <a:rPr lang="en-US" altLang="zh-TW" dirty="0" err="1"/>
              <a:t>pinia</a:t>
            </a:r>
            <a:r>
              <a:rPr lang="en-US" altLang="zh-TW" dirty="0"/>
              <a:t>...</a:t>
            </a:r>
            <a:r>
              <a:rPr lang="zh-TW" altLang="en-US" dirty="0"/>
              <a:t>等。</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解決這些問題可能需要仔細的除錯和測試，有時候需要花費大量的時間和精力。</a:t>
            </a:r>
          </a:p>
          <a:p>
            <a:r>
              <a:rPr lang="zh-TW" altLang="en-US" dirty="0"/>
              <a:t>感謝 </a:t>
            </a:r>
            <a:r>
              <a:rPr lang="en-US" altLang="zh-TW" dirty="0"/>
              <a:t>Blue</a:t>
            </a:r>
            <a:r>
              <a:rPr lang="zh-TW" altLang="en-US" dirty="0"/>
              <a:t> 的大力支援讓專案順利上線</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25</a:t>
            </a:fld>
            <a:endParaRPr lang="zh-TW" altLang="en-US"/>
          </a:p>
        </p:txBody>
      </p:sp>
    </p:spTree>
    <p:extLst>
      <p:ext uri="{BB962C8B-B14F-4D97-AF65-F5344CB8AC3E}">
        <p14:creationId xmlns:p14="http://schemas.microsoft.com/office/powerpoint/2010/main" val="3792611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apple-system"/>
              </a:rPr>
              <a:t>loading </a:t>
            </a:r>
            <a:r>
              <a:rPr lang="zh-TW" altLang="en-US" b="0" i="0" dirty="0">
                <a:solidFill>
                  <a:srgbClr val="333333"/>
                </a:solidFill>
                <a:effectLst/>
                <a:latin typeface="-apple-system"/>
              </a:rPr>
              <a:t>的動畫，也是我們組員調整了很久的部分，包含出現時機，到每頁的過度動畫，或是資料未渲染完成前</a:t>
            </a:r>
            <a:r>
              <a:rPr lang="en-US" altLang="zh-TW" b="0" i="0" dirty="0">
                <a:solidFill>
                  <a:srgbClr val="333333"/>
                </a:solidFill>
                <a:effectLst/>
                <a:latin typeface="-apple-system"/>
              </a:rPr>
              <a:t>…</a:t>
            </a:r>
            <a:r>
              <a:rPr lang="zh-TW" altLang="en-US" b="0" i="0" dirty="0">
                <a:solidFill>
                  <a:srgbClr val="333333"/>
                </a:solidFill>
                <a:effectLst/>
                <a:latin typeface="-apple-system"/>
              </a:rPr>
              <a:t>這些時機點都是我們一再調整，力求無違和的呈現，最終的結果也確實符合我們的預期。而且有時候看兔子很努力地奔跑，感覺真的很認真呢</a:t>
            </a:r>
            <a:r>
              <a:rPr lang="en-US" altLang="zh-TW" b="0" i="0" dirty="0">
                <a:solidFill>
                  <a:srgbClr val="333333"/>
                </a:solidFill>
                <a:effectLst/>
                <a:latin typeface="-apple-system"/>
              </a:rPr>
              <a:t>XD</a:t>
            </a:r>
          </a:p>
          <a:p>
            <a:endParaRPr lang="en-US" altLang="zh-TW" dirty="0"/>
          </a:p>
          <a:p>
            <a:r>
              <a:rPr lang="zh-TW" altLang="en-US" dirty="0"/>
              <a:t>一開始只是做為過渡動畫呈現，到後來逐步優化成每請求</a:t>
            </a:r>
            <a:r>
              <a:rPr lang="en-US" altLang="zh-TW" dirty="0" err="1"/>
              <a:t>api</a:t>
            </a:r>
            <a:r>
              <a:rPr lang="zh-TW" altLang="en-US" dirty="0"/>
              <a:t>就會觸發這個</a:t>
            </a:r>
            <a:r>
              <a:rPr lang="en-US" altLang="zh-TW" dirty="0"/>
              <a:t>loading</a:t>
            </a:r>
            <a:r>
              <a:rPr lang="zh-TW" altLang="en-US" dirty="0"/>
              <a:t>動畫，一直到最新一版的話電城所有 </a:t>
            </a:r>
            <a:r>
              <a:rPr lang="en-US" altLang="zh-TW" dirty="0" err="1"/>
              <a:t>api</a:t>
            </a:r>
            <a:r>
              <a:rPr lang="zh-TW" altLang="en-US" dirty="0"/>
              <a:t>請求玩，並將資料渲染及討檢出使畫完成後，才將 </a:t>
            </a:r>
            <a:r>
              <a:rPr lang="en-US" altLang="zh-TW" dirty="0"/>
              <a:t>loading</a:t>
            </a:r>
            <a:r>
              <a:rPr lang="zh-TW" altLang="en-US" dirty="0"/>
              <a:t>移除，這個逐步升級的流程</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27</a:t>
            </a:fld>
            <a:endParaRPr lang="zh-TW" altLang="en-US"/>
          </a:p>
        </p:txBody>
      </p:sp>
    </p:spTree>
    <p:extLst>
      <p:ext uri="{BB962C8B-B14F-4D97-AF65-F5344CB8AC3E}">
        <p14:creationId xmlns:p14="http://schemas.microsoft.com/office/powerpoint/2010/main" val="4115606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專案倒數的部分考慮到效能問題，一開始的設定是根據距離結束時間設定不同的更新頻率。</a:t>
            </a:r>
          </a:p>
          <a:p>
            <a:r>
              <a:rPr lang="zh-TW" altLang="en-US" dirty="0"/>
              <a:t>分為“超過一天”、“一天內”、“一小時內”，讓顯示時可以依不同時間來決定更新畫面的頻率，避免效能上的浪費。</a:t>
            </a:r>
          </a:p>
          <a:p>
            <a:r>
              <a:rPr lang="zh-TW" altLang="en-US" dirty="0"/>
              <a:t>但後來考慮到整體呈現，最後還是決定採用每秒更新的倒數效果，這樣更能營造出緊迫感和興奮氛圍，讓使用者因一時的理智斷線而衝動消費</a:t>
            </a:r>
            <a:r>
              <a:rPr lang="en-US" altLang="zh-TW" dirty="0"/>
              <a:t>(</a:t>
            </a:r>
            <a:r>
              <a:rPr lang="zh-TW" altLang="en-US" dirty="0"/>
              <a:t>誤</a:t>
            </a:r>
            <a:r>
              <a:rPr lang="en-US" altLang="zh-TW" dirty="0"/>
              <a:t>XD)</a:t>
            </a:r>
            <a:r>
              <a:rPr lang="zh-TW" altLang="en-US" dirty="0"/>
              <a:t>。</a:t>
            </a:r>
          </a:p>
          <a:p>
            <a:endParaRPr lang="en-US" altLang="zh-TW" dirty="0"/>
          </a:p>
          <a:p>
            <a:r>
              <a:rPr lang="en-US" altLang="zh-TW" dirty="0"/>
              <a:t>(</a:t>
            </a:r>
          </a:p>
          <a:p>
            <a:r>
              <a:rPr lang="zh-TW" altLang="en-US" dirty="0"/>
              <a:t>註：</a:t>
            </a:r>
          </a:p>
          <a:p>
            <a:r>
              <a:rPr lang="zh-TW" altLang="en-US" dirty="0"/>
              <a:t>    超過一天  </a:t>
            </a:r>
            <a:r>
              <a:rPr lang="en-US" altLang="zh-TW" dirty="0"/>
              <a:t>=&gt;  </a:t>
            </a:r>
            <a:r>
              <a:rPr lang="zh-TW" altLang="en-US" dirty="0"/>
              <a:t>剩餘時間 </a:t>
            </a:r>
            <a:r>
              <a:rPr lang="en-US" altLang="zh-TW" dirty="0"/>
              <a:t>xx </a:t>
            </a:r>
            <a:r>
              <a:rPr lang="zh-TW" altLang="en-US" dirty="0"/>
              <a:t>天</a:t>
            </a:r>
          </a:p>
          <a:p>
            <a:r>
              <a:rPr lang="zh-TW" altLang="en-US" dirty="0"/>
              <a:t>    一天內     </a:t>
            </a:r>
            <a:r>
              <a:rPr lang="en-US" altLang="zh-TW" dirty="0"/>
              <a:t>=&gt;  </a:t>
            </a:r>
            <a:r>
              <a:rPr lang="zh-TW" altLang="en-US" dirty="0"/>
              <a:t>剩餘時間 </a:t>
            </a:r>
            <a:r>
              <a:rPr lang="en-US" altLang="zh-TW" dirty="0"/>
              <a:t>23 </a:t>
            </a:r>
            <a:r>
              <a:rPr lang="zh-TW" altLang="en-US" dirty="0"/>
              <a:t>小時 </a:t>
            </a:r>
            <a:r>
              <a:rPr lang="en-US" altLang="zh-TW" dirty="0"/>
              <a:t>55 </a:t>
            </a:r>
            <a:r>
              <a:rPr lang="zh-TW" altLang="en-US" dirty="0"/>
              <a:t>分</a:t>
            </a:r>
          </a:p>
          <a:p>
            <a:r>
              <a:rPr lang="zh-TW" altLang="en-US" dirty="0"/>
              <a:t>    一小時內 </a:t>
            </a:r>
            <a:r>
              <a:rPr lang="en-US" altLang="zh-TW" dirty="0"/>
              <a:t>=&gt;  </a:t>
            </a:r>
            <a:r>
              <a:rPr lang="zh-TW" altLang="en-US" dirty="0"/>
              <a:t>剩餘時間 </a:t>
            </a:r>
            <a:r>
              <a:rPr lang="en-US" altLang="zh-TW" dirty="0"/>
              <a:t>20 </a:t>
            </a:r>
            <a:r>
              <a:rPr lang="zh-TW" altLang="en-US" dirty="0"/>
              <a:t>分 </a:t>
            </a:r>
            <a:r>
              <a:rPr lang="en-US" altLang="zh-TW" dirty="0"/>
              <a:t>10 </a:t>
            </a:r>
            <a:r>
              <a:rPr lang="zh-TW" altLang="en-US" dirty="0"/>
              <a:t>秒</a:t>
            </a:r>
          </a:p>
          <a:p>
            <a:r>
              <a:rPr lang="zh-TW" altLang="en-US" dirty="0"/>
              <a:t> </a:t>
            </a:r>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28</a:t>
            </a:fld>
            <a:endParaRPr lang="zh-TW" altLang="en-US"/>
          </a:p>
        </p:txBody>
      </p:sp>
    </p:spTree>
    <p:extLst>
      <p:ext uri="{BB962C8B-B14F-4D97-AF65-F5344CB8AC3E}">
        <p14:creationId xmlns:p14="http://schemas.microsoft.com/office/powerpoint/2010/main" val="1988936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dirty="0"/>
              <a:t>特別請 </a:t>
            </a:r>
            <a:r>
              <a:rPr lang="en-US" altLang="zh-TW" sz="1200" dirty="0"/>
              <a:t>ChatGPT </a:t>
            </a:r>
            <a:r>
              <a:rPr lang="zh-TW" altLang="en-US" sz="1200" dirty="0"/>
              <a:t>產出的程式碼，特別設計成不論是贊助什麼金額，會補滿到第一位數的整數。</a:t>
            </a:r>
            <a:endParaRPr lang="en-US" altLang="zh-TW" sz="1200" dirty="0"/>
          </a:p>
          <a:p>
            <a:pPr>
              <a:lnSpc>
                <a:spcPct val="150000"/>
              </a:lnSpc>
            </a:pPr>
            <a:r>
              <a:rPr lang="zh-TW" altLang="en-US" sz="1200" dirty="0"/>
              <a:t>相信強迫症患者</a:t>
            </a:r>
            <a:endParaRPr lang="en-US" altLang="zh-TW" sz="1200" dirty="0"/>
          </a:p>
          <a:p>
            <a:pPr>
              <a:lnSpc>
                <a:spcPct val="150000"/>
              </a:lnSpc>
            </a:pPr>
            <a:r>
              <a:rPr lang="zh-TW" altLang="en-US" sz="1200" dirty="0"/>
              <a:t>鼓勵沒有想法要額外贊助多少的人，可以多善用 </a:t>
            </a:r>
            <a:r>
              <a:rPr lang="en-US" altLang="zh-TW" sz="1200" dirty="0"/>
              <a:t>XD</a:t>
            </a:r>
            <a:endParaRPr lang="zh-TW" altLang="en-US"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29</a:t>
            </a:fld>
            <a:endParaRPr lang="zh-TW" altLang="en-US"/>
          </a:p>
        </p:txBody>
      </p:sp>
    </p:spTree>
    <p:extLst>
      <p:ext uri="{BB962C8B-B14F-4D97-AF65-F5344CB8AC3E}">
        <p14:creationId xmlns:p14="http://schemas.microsoft.com/office/powerpoint/2010/main" val="2898026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第一次參與製作這麼複雜的網站，有這麼多頁面和功能真的很棒</a:t>
            </a:r>
            <a:r>
              <a:rPr lang="en-US" altLang="zh-TW" dirty="0"/>
              <a:t>XD</a:t>
            </a:r>
          </a:p>
          <a:p>
            <a:r>
              <a:rPr lang="zh-TW" altLang="en-US" b="0" i="0" dirty="0">
                <a:solidFill>
                  <a:srgbClr val="000000"/>
                </a:solidFill>
                <a:effectLst/>
                <a:latin typeface="inherit"/>
              </a:rPr>
              <a:t>讓我們感到很有成就感。尤其在每個人都還要兼顧自身工作及身體狀況下，實際開發時間真的不多，卻能克服各種複雜的功能，有這樣的完成度。</a:t>
            </a:r>
            <a:endParaRPr lang="en-US" altLang="zh-TW" b="0" i="0" dirty="0">
              <a:solidFill>
                <a:srgbClr val="000000"/>
              </a:solidFill>
              <a:effectLst/>
              <a:latin typeface="inherit"/>
            </a:endParaRPr>
          </a:p>
          <a:p>
            <a:r>
              <a:rPr lang="zh-TW" altLang="en-US" b="0" i="0" dirty="0">
                <a:solidFill>
                  <a:srgbClr val="000000"/>
                </a:solidFill>
                <a:effectLst/>
                <a:latin typeface="inherit"/>
              </a:rPr>
              <a:t>而過程中和一群原本素昧平生的夥伴們慢慢熟悉、彼此交流也十分有趣，三個多月來堅持每週固定開會，通話的時間比家人還長（？）我們大概是這段時間最熟悉彼此聲音的人了</a:t>
            </a:r>
            <a:r>
              <a:rPr lang="en-US" altLang="zh-TW" b="0" i="0" dirty="0">
                <a:solidFill>
                  <a:srgbClr val="000000"/>
                </a:solidFill>
                <a:effectLst/>
                <a:latin typeface="inherit"/>
              </a:rPr>
              <a:t>XD</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31</a:t>
            </a:fld>
            <a:endParaRPr lang="zh-TW" altLang="en-US"/>
          </a:p>
        </p:txBody>
      </p:sp>
    </p:spTree>
    <p:extLst>
      <p:ext uri="{BB962C8B-B14F-4D97-AF65-F5344CB8AC3E}">
        <p14:creationId xmlns:p14="http://schemas.microsoft.com/office/powerpoint/2010/main" val="45472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在一開始呢</a:t>
            </a:r>
            <a:r>
              <a:rPr lang="en-US" altLang="zh-TW" dirty="0"/>
              <a:t>~</a:t>
            </a:r>
            <a:r>
              <a:rPr lang="zh-TW" altLang="en-US" dirty="0"/>
              <a:t>先說一下</a:t>
            </a:r>
            <a:r>
              <a:rPr lang="en-US" altLang="zh-TW" dirty="0"/>
              <a:t>~</a:t>
            </a:r>
            <a:r>
              <a:rPr lang="zh-TW" altLang="en-US" dirty="0"/>
              <a:t>為什麼會選擇做募資平台？</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a:t>
            </a:fld>
            <a:endParaRPr lang="zh-TW" altLang="en-US"/>
          </a:p>
        </p:txBody>
      </p:sp>
    </p:spTree>
    <p:extLst>
      <p:ext uri="{BB962C8B-B14F-4D97-AF65-F5344CB8AC3E}">
        <p14:creationId xmlns:p14="http://schemas.microsoft.com/office/powerpoint/2010/main" val="3306886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雖然很肝，但有學到新東西的感覺很好。</a:t>
            </a:r>
            <a:endParaRPr lang="en-US" altLang="zh-TW" sz="1200" dirty="0"/>
          </a:p>
          <a:p>
            <a:r>
              <a:rPr lang="zh-TW" altLang="en-US" b="0" i="0" dirty="0">
                <a:solidFill>
                  <a:srgbClr val="333333"/>
                </a:solidFill>
                <a:effectLst/>
                <a:latin typeface="-apple-system"/>
              </a:rPr>
              <a:t>通過這個專題，我們更了解到規劃一個完整網站所需的各種技能和所需軟實力，未來我們會持續學習，並繼續優化我們的平台功能，希望能提供更好的瀏覽體驗給使用者。</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32</a:t>
            </a:fld>
            <a:endParaRPr lang="zh-TW" altLang="en-US"/>
          </a:p>
        </p:txBody>
      </p:sp>
    </p:spTree>
    <p:extLst>
      <p:ext uri="{BB962C8B-B14F-4D97-AF65-F5344CB8AC3E}">
        <p14:creationId xmlns:p14="http://schemas.microsoft.com/office/powerpoint/2010/main" val="2792700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最後，感謝我的組員們這</a:t>
            </a:r>
            <a:r>
              <a:rPr lang="en-US" altLang="zh-TW" dirty="0"/>
              <a:t>3</a:t>
            </a:r>
            <a:r>
              <a:rPr lang="zh-TW" altLang="en-US" dirty="0"/>
              <a:t>個月來的堅持，感謝六角學院，感謝卡斯伯教練</a:t>
            </a:r>
            <a:endParaRPr lang="en-US" altLang="zh-TW" dirty="0"/>
          </a:p>
          <a:p>
            <a:r>
              <a:rPr lang="zh-TW" altLang="en-US" sz="1200" dirty="0"/>
              <a:t>大家一起朝著一個方向努力，好像不可能的事情，也變得不是那麼難了</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33</a:t>
            </a:fld>
            <a:endParaRPr lang="zh-TW" altLang="en-US"/>
          </a:p>
        </p:txBody>
      </p:sp>
    </p:spTree>
    <p:extLst>
      <p:ext uri="{BB962C8B-B14F-4D97-AF65-F5344CB8AC3E}">
        <p14:creationId xmlns:p14="http://schemas.microsoft.com/office/powerpoint/2010/main" val="140316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一切的起點，就是在 </a:t>
            </a:r>
            <a:r>
              <a:rPr lang="en-US" altLang="zh-TW" dirty="0"/>
              <a:t>2023 / 3 / 5</a:t>
            </a:r>
            <a:r>
              <a:rPr lang="zh-TW" altLang="en-US" dirty="0"/>
              <a:t> 那天認識了我的組員們，從此展開了驚險萬分的旅程 </a:t>
            </a:r>
            <a:r>
              <a:rPr lang="en-US" altLang="zh-TW" dirty="0"/>
              <a:t>(</a:t>
            </a:r>
            <a:r>
              <a:rPr lang="zh-TW" altLang="en-US" dirty="0"/>
              <a:t>誤</a:t>
            </a:r>
            <a:r>
              <a:rPr lang="en-US" altLang="zh-TW" dirty="0"/>
              <a:t>X)</a:t>
            </a:r>
          </a:p>
          <a:p>
            <a:r>
              <a:rPr lang="zh-TW" altLang="en-US" dirty="0"/>
              <a:t>在那天認識彼此，決定了未來幾個月一起燃燒生命的專題題目：募資網站！</a:t>
            </a:r>
            <a:endParaRPr lang="en-US" altLang="zh-TW" dirty="0"/>
          </a:p>
          <a:p>
            <a:br>
              <a:rPr lang="en-US" altLang="zh-TW" dirty="0"/>
            </a:br>
            <a:r>
              <a:rPr lang="zh-TW" altLang="en-US" dirty="0"/>
              <a:t>選擇募資網站的原因，是</a:t>
            </a:r>
            <a:r>
              <a:rPr lang="zh-TW" altLang="en-US" sz="1200" dirty="0">
                <a:solidFill>
                  <a:schemeClr val="tx1"/>
                </a:solidFill>
              </a:rPr>
              <a:t>因為我們都對募資網站感興趣，加上平時也或多或少有贊助的經驗，因此選擇募資網站作為我們的 </a:t>
            </a:r>
            <a:r>
              <a:rPr lang="en-US" altLang="zh-TW" sz="1200" dirty="0">
                <a:solidFill>
                  <a:schemeClr val="tx1"/>
                </a:solidFill>
              </a:rPr>
              <a:t>project </a:t>
            </a:r>
            <a:r>
              <a:rPr lang="zh-TW" altLang="en-US" sz="1200" dirty="0">
                <a:solidFill>
                  <a:schemeClr val="tx1"/>
                </a:solidFill>
              </a:rPr>
              <a:t>題目。</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t>那</a:t>
            </a:r>
            <a:r>
              <a:rPr lang="zh-TW" altLang="en-US" sz="1200" dirty="0">
                <a:solidFill>
                  <a:schemeClr val="tx1"/>
                </a:solidFill>
              </a:rPr>
              <a:t>觀察到目前市場上的募資網站，大部分都是屬於物品、線上的募資，較少是線下實體活動這類的募資項目。</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solidFill>
              </a:rPr>
              <a:t>因此為了提供這類型的募資項目一個募資管道，我們幾經討論後，訂下了我們的主要 </a:t>
            </a:r>
            <a:r>
              <a:rPr lang="en-US" altLang="zh-TW" sz="1200" dirty="0">
                <a:solidFill>
                  <a:schemeClr val="tx1"/>
                </a:solidFill>
              </a:rPr>
              <a:t>TA</a:t>
            </a:r>
            <a:r>
              <a:rPr lang="zh-TW" altLang="en-US" sz="1200" dirty="0">
                <a:solidFill>
                  <a:schemeClr val="tx1"/>
                </a:solidFill>
              </a:rPr>
              <a:t> 是這些舉辦實體活動尋求贊助的提案廠商。</a:t>
            </a:r>
            <a:endParaRPr lang="zh-TW" altLang="en-US" sz="1200" dirty="0"/>
          </a:p>
          <a:p>
            <a:pPr marL="0" indent="0">
              <a:buNone/>
            </a:pP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a:t>
            </a:fld>
            <a:endParaRPr lang="zh-TW" altLang="en-US"/>
          </a:p>
        </p:txBody>
      </p:sp>
    </p:spTree>
    <p:extLst>
      <p:ext uri="{BB962C8B-B14F-4D97-AF65-F5344CB8AC3E}">
        <p14:creationId xmlns:p14="http://schemas.microsoft.com/office/powerpoint/2010/main" val="3794508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這是我們團隊的成員，前端有</a:t>
            </a:r>
            <a:r>
              <a:rPr lang="en-US" altLang="zh-TW" dirty="0"/>
              <a:t>…</a:t>
            </a:r>
            <a:r>
              <a:rPr lang="zh-TW" altLang="en-US" dirty="0"/>
              <a:t>，後端有</a:t>
            </a:r>
            <a:r>
              <a:rPr lang="en-US" altLang="zh-TW" dirty="0"/>
              <a:t>…</a:t>
            </a:r>
            <a:r>
              <a:rPr lang="zh-TW" altLang="en-US" dirty="0"/>
              <a:t>，大家協作十分順暢，彼此若有問題也會互相支援及技術的分享交流，很榮幸這次在這個專題遇到彼此，</a:t>
            </a:r>
            <a:endParaRPr lang="en-US" altLang="zh-TW" sz="1200" dirty="0"/>
          </a:p>
          <a:p>
            <a:r>
              <a:rPr lang="zh-TW" altLang="en-US" sz="1200" dirty="0"/>
              <a:t>也很高興能與大家分享我們這幾個月以來的開發成果</a:t>
            </a:r>
            <a:r>
              <a:rPr lang="en-US" altLang="zh-TW" sz="1200" dirty="0"/>
              <a:t>~</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a:t>
            </a:fld>
            <a:endParaRPr lang="zh-TW" altLang="en-US"/>
          </a:p>
        </p:txBody>
      </p:sp>
    </p:spTree>
    <p:extLst>
      <p:ext uri="{BB962C8B-B14F-4D97-AF65-F5344CB8AC3E}">
        <p14:creationId xmlns:p14="http://schemas.microsoft.com/office/powerpoint/2010/main" val="860574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專題目標確認後，我們開始了對平台的規劃及發想</a:t>
            </a:r>
            <a:r>
              <a:rPr lang="en-US" altLang="zh-TW" sz="1200" dirty="0"/>
              <a:t>~</a:t>
            </a:r>
          </a:p>
          <a:p>
            <a:endParaRPr lang="en-US" altLang="zh-TW" sz="1200" dirty="0"/>
          </a:p>
          <a:p>
            <a:r>
              <a:rPr lang="zh-TW" altLang="en-US" sz="1200" dirty="0"/>
              <a:t>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6</a:t>
            </a:fld>
            <a:endParaRPr lang="zh-TW" altLang="en-US"/>
          </a:p>
        </p:txBody>
      </p:sp>
    </p:spTree>
    <p:extLst>
      <p:ext uri="{BB962C8B-B14F-4D97-AF65-F5344CB8AC3E}">
        <p14:creationId xmlns:p14="http://schemas.microsoft.com/office/powerpoint/2010/main" val="3508985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那大家一定很好奇，為什麼我們的平台取名叫「倍而兔」呢？</a:t>
            </a:r>
            <a:endParaRPr lang="en-US" altLang="zh-TW" sz="1200" dirty="0"/>
          </a:p>
          <a:p>
            <a:r>
              <a:rPr lang="zh-TW" altLang="en-US" sz="1200" dirty="0"/>
              <a:t>這是因為我們在兔年相遇，又因為六角學院的 </a:t>
            </a:r>
            <a:r>
              <a:rPr lang="en-US" altLang="zh-TW" sz="1200" dirty="0"/>
              <a:t>Node.js </a:t>
            </a:r>
            <a:r>
              <a:rPr lang="zh-TW" altLang="en-US" sz="1200" dirty="0"/>
              <a:t>企業專題班而聚在一起，再加上我們被排到北二組，</a:t>
            </a:r>
            <a:br>
              <a:rPr lang="en-US" altLang="zh-TW" sz="1200" dirty="0"/>
            </a:br>
            <a:r>
              <a:rPr lang="zh-TW" altLang="en-US" sz="1200" dirty="0"/>
              <a:t>有了這幾個關鍵字後，交給 </a:t>
            </a:r>
            <a:r>
              <a:rPr lang="en-US" altLang="zh-TW" sz="1200" dirty="0"/>
              <a:t>ChatGPT</a:t>
            </a:r>
            <a:r>
              <a:rPr lang="zh-TW" altLang="en-US" sz="1200" dirty="0"/>
              <a:t>，請他發想，最後經過小組投票</a:t>
            </a:r>
            <a:r>
              <a:rPr lang="en-US" altLang="zh-TW" sz="1200" dirty="0"/>
              <a:t> </a:t>
            </a:r>
            <a:r>
              <a:rPr lang="zh-TW" altLang="en-US" sz="1200" dirty="0"/>
              <a:t>，選擇「倍而兔」作為我們的平台名稱。</a:t>
            </a:r>
            <a:endParaRPr lang="en-US" altLang="zh-TW" sz="1200" dirty="0"/>
          </a:p>
          <a:p>
            <a:r>
              <a:rPr lang="en-US" altLang="zh-TW" sz="1200" dirty="0"/>
              <a:t>---</a:t>
            </a:r>
          </a:p>
          <a:p>
            <a:r>
              <a:rPr lang="zh-TW" altLang="en-US" sz="1200" dirty="0"/>
              <a:t>平台名稱確認後，繼而延伸發想 </a:t>
            </a:r>
            <a:r>
              <a:rPr lang="en-US" altLang="zh-TW" sz="1200" dirty="0" err="1"/>
              <a:t>slogon</a:t>
            </a:r>
            <a:r>
              <a:rPr lang="zh-TW" altLang="en-US" sz="1200" dirty="0"/>
              <a:t> 及其他視覺風格衍伸。</a:t>
            </a:r>
            <a:endParaRPr lang="en-US" altLang="zh-TW" sz="1200" dirty="0"/>
          </a:p>
          <a:p>
            <a:endParaRPr lang="zh-TW" altLang="en-US"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7</a:t>
            </a:fld>
            <a:endParaRPr lang="zh-TW" altLang="en-US"/>
          </a:p>
        </p:txBody>
      </p:sp>
    </p:spTree>
    <p:extLst>
      <p:ext uri="{BB962C8B-B14F-4D97-AF65-F5344CB8AC3E}">
        <p14:creationId xmlns:p14="http://schemas.microsoft.com/office/powerpoint/2010/main" val="1675950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在我們開始建置網站前，我們先進行了一系列的規劃和設計的工作，以確保我們的網站能夠符合使用者的需求和期望。</a:t>
            </a:r>
            <a:br>
              <a:rPr lang="en-US" altLang="zh-TW" dirty="0"/>
            </a:br>
            <a:r>
              <a:rPr lang="zh-TW" altLang="en-US" dirty="0"/>
              <a:t>所以我們先列出使用者故事，也就是我們期許使用者能在我們的網站做到那些事，</a:t>
            </a:r>
            <a:endParaRPr lang="en-US" altLang="zh-TW" dirty="0"/>
          </a:p>
          <a:p>
            <a:r>
              <a:rPr lang="zh-TW" altLang="en-US" dirty="0"/>
              <a:t>總共有</a:t>
            </a:r>
            <a:r>
              <a:rPr lang="en-US" altLang="zh-TW" dirty="0"/>
              <a:t>4</a:t>
            </a:r>
            <a:r>
              <a:rPr lang="zh-TW" altLang="en-US" dirty="0"/>
              <a:t>個角色分別是 </a:t>
            </a:r>
            <a:r>
              <a:rPr lang="en-US" altLang="zh-TW" dirty="0"/>
              <a:t>1.</a:t>
            </a:r>
            <a:r>
              <a:rPr lang="zh-TW" altLang="en-US" dirty="0"/>
              <a:t> 一般民眾</a:t>
            </a:r>
            <a:r>
              <a:rPr lang="en-US" altLang="zh-TW" dirty="0"/>
              <a:t> 2.</a:t>
            </a:r>
            <a:r>
              <a:rPr lang="zh-TW" altLang="en-US" dirty="0"/>
              <a:t> 贊助方 </a:t>
            </a:r>
            <a:r>
              <a:rPr lang="en-US" altLang="zh-TW" dirty="0"/>
              <a:t>3.</a:t>
            </a:r>
            <a:r>
              <a:rPr lang="zh-TW" altLang="en-US" dirty="0"/>
              <a:t> 提案方 </a:t>
            </a:r>
            <a:r>
              <a:rPr lang="en-US" altLang="zh-TW" dirty="0"/>
              <a:t>4.</a:t>
            </a:r>
            <a:r>
              <a:rPr lang="zh-TW" altLang="en-US" dirty="0"/>
              <a:t> 平台管理者</a:t>
            </a:r>
            <a:br>
              <a:rPr lang="en-US" altLang="zh-TW" dirty="0"/>
            </a:br>
            <a:r>
              <a:rPr lang="zh-TW" altLang="en-US" dirty="0"/>
              <a:t>這幾個角色在使用我們的網站時，會有哪些動機、行為和結果。</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8</a:t>
            </a:fld>
            <a:endParaRPr lang="zh-TW" altLang="en-US"/>
          </a:p>
        </p:txBody>
      </p:sp>
    </p:spTree>
    <p:extLst>
      <p:ext uri="{BB962C8B-B14F-4D97-AF65-F5344CB8AC3E}">
        <p14:creationId xmlns:p14="http://schemas.microsoft.com/office/powerpoint/2010/main" val="1163489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接著，我們進行了網站架構的設計，也就是要決定我們的網站有哪些主要的頁面，以及使用者怎麼進入我們的網站，及瀏覽網站的流程。</a:t>
            </a:r>
            <a:endParaRPr lang="en-US" altLang="zh-TW" dirty="0"/>
          </a:p>
          <a:p>
            <a:r>
              <a:rPr lang="en-US" altLang="zh-TW" dirty="0"/>
              <a:t>(</a:t>
            </a:r>
            <a:r>
              <a:rPr lang="zh-TW" altLang="en-US" dirty="0"/>
              <a:t>按一下</a:t>
            </a:r>
            <a:r>
              <a:rPr lang="en-US" altLang="zh-TW" dirty="0"/>
              <a:t>)</a:t>
            </a:r>
            <a:r>
              <a:rPr lang="zh-TW" altLang="en-US" dirty="0"/>
              <a:t>希望能規劃出更流暢的動線及方便贊助的介面，雖然使用者不一定會如我們預期地進行操作，不過這又是另一個課題了。</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9</a:t>
            </a:fld>
            <a:endParaRPr lang="zh-TW" altLang="en-US"/>
          </a:p>
        </p:txBody>
      </p:sp>
    </p:spTree>
    <p:extLst>
      <p:ext uri="{BB962C8B-B14F-4D97-AF65-F5344CB8AC3E}">
        <p14:creationId xmlns:p14="http://schemas.microsoft.com/office/powerpoint/2010/main" val="3247417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A9133-2DD5-82C5-F22B-49F8F47171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30C25B-2569-BC0B-E602-988BA94E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1F5DED-03E0-F1E2-10E9-4DDE1AF2255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CCEC5CC0-B1F5-5763-F471-512DD54CF14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5C8CF7-B3C5-5F2B-E8D4-5CCBD5EECA6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8011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61DCC-9A20-57F5-0418-0633E650100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DEA3D3-2A00-D6DA-B590-0AEAE975304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0FAB15-7432-BC76-BF0D-7AC8B7DAFA3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2C1D0966-3A5C-9AD7-3A53-24B80F291ED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A6FAE72-C5A4-824C-49FC-A96F7776C0F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47190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919CCC-BB1F-FE17-A25D-56F71612E6C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1F406D1-5FE1-0036-1423-0EE6674A8B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5391D7-4734-CB96-1408-0F76D5A513E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50F56CCC-1081-2C08-9E07-E61173BC8DCE}"/>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016CEFC2-ED6B-DC71-4502-8AD9D71847A7}"/>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1401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12" name="圖形 11">
            <a:extLst>
              <a:ext uri="{FF2B5EF4-FFF2-40B4-BE49-F238E27FC236}">
                <a16:creationId xmlns:a16="http://schemas.microsoft.com/office/drawing/2014/main" id="{01C832B4-3AC4-ACC8-F89D-342EDF368D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8671" y="195174"/>
            <a:ext cx="8821779" cy="6467653"/>
          </a:xfrm>
          <a:prstGeom prst="rect">
            <a:avLst/>
          </a:prstGeom>
        </p:spPr>
      </p:pic>
      <p:pic>
        <p:nvPicPr>
          <p:cNvPr id="14" name="圖形 13">
            <a:extLst>
              <a:ext uri="{FF2B5EF4-FFF2-40B4-BE49-F238E27FC236}">
                <a16:creationId xmlns:a16="http://schemas.microsoft.com/office/drawing/2014/main" id="{A56E4E9A-B1A5-6587-7293-8E34811884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531" y="1096811"/>
            <a:ext cx="1257300" cy="2247900"/>
          </a:xfrm>
          <a:prstGeom prst="rect">
            <a:avLst/>
          </a:prstGeom>
        </p:spPr>
      </p:pic>
      <p:sp>
        <p:nvSpPr>
          <p:cNvPr id="2" name="標題 1">
            <a:extLst>
              <a:ext uri="{FF2B5EF4-FFF2-40B4-BE49-F238E27FC236}">
                <a16:creationId xmlns:a16="http://schemas.microsoft.com/office/drawing/2014/main" id="{83C693D1-428E-11CA-A308-214D389EB6DF}"/>
              </a:ext>
            </a:extLst>
          </p:cNvPr>
          <p:cNvSpPr>
            <a:spLocks noGrp="1"/>
          </p:cNvSpPr>
          <p:nvPr>
            <p:ph type="title" hasCustomPrompt="1"/>
          </p:nvPr>
        </p:nvSpPr>
        <p:spPr>
          <a:xfrm>
            <a:off x="2008770" y="1707551"/>
            <a:ext cx="7804070" cy="2852737"/>
          </a:xfrm>
        </p:spPr>
        <p:txBody>
          <a:bodyPr anchor="b"/>
          <a:lstStyle>
            <a:lvl1pPr algn="ctr">
              <a:defRPr sz="6000"/>
            </a:lvl1pPr>
          </a:lstStyle>
          <a:p>
            <a:r>
              <a:rPr lang="zh-TW" altLang="en-US" dirty="0"/>
              <a:t>編輯母片標題</a:t>
            </a:r>
          </a:p>
        </p:txBody>
      </p:sp>
      <p:sp>
        <p:nvSpPr>
          <p:cNvPr id="3" name="文字版面配置區 2">
            <a:extLst>
              <a:ext uri="{FF2B5EF4-FFF2-40B4-BE49-F238E27FC236}">
                <a16:creationId xmlns:a16="http://schemas.microsoft.com/office/drawing/2014/main" id="{3004F2AA-FE0C-20BE-1CF5-6ADFBCE210A7}"/>
              </a:ext>
            </a:extLst>
          </p:cNvPr>
          <p:cNvSpPr>
            <a:spLocks noGrp="1"/>
          </p:cNvSpPr>
          <p:nvPr>
            <p:ph type="body" idx="1"/>
          </p:nvPr>
        </p:nvSpPr>
        <p:spPr>
          <a:xfrm>
            <a:off x="831850" y="4990305"/>
            <a:ext cx="10515600" cy="109934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6" name="投影片編號版面配置區 5">
            <a:extLst>
              <a:ext uri="{FF2B5EF4-FFF2-40B4-BE49-F238E27FC236}">
                <a16:creationId xmlns:a16="http://schemas.microsoft.com/office/drawing/2014/main" id="{6F8A0F22-6A4A-8480-71FE-DDDB0847149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789559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5" name="圖形 4">
            <a:extLst>
              <a:ext uri="{FF2B5EF4-FFF2-40B4-BE49-F238E27FC236}">
                <a16:creationId xmlns:a16="http://schemas.microsoft.com/office/drawing/2014/main" id="{6CB14A3A-FA6C-A946-6266-1F5114CFE7F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38652030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3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2381862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0867360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
        <p:nvSpPr>
          <p:cNvPr id="4" name="矩形: 圓角 3">
            <a:extLst>
              <a:ext uri="{FF2B5EF4-FFF2-40B4-BE49-F238E27FC236}">
                <a16:creationId xmlns:a16="http://schemas.microsoft.com/office/drawing/2014/main" id="{7AE90D3D-026A-FEFA-9DC6-AFF5AD868CCE}"/>
              </a:ext>
            </a:extLst>
          </p:cNvPr>
          <p:cNvSpPr/>
          <p:nvPr userDrawn="1"/>
        </p:nvSpPr>
        <p:spPr>
          <a:xfrm>
            <a:off x="137651" y="2022270"/>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１</a:t>
            </a:r>
          </a:p>
        </p:txBody>
      </p:sp>
      <p:sp>
        <p:nvSpPr>
          <p:cNvPr id="5" name="矩形: 圓角 4">
            <a:extLst>
              <a:ext uri="{FF2B5EF4-FFF2-40B4-BE49-F238E27FC236}">
                <a16:creationId xmlns:a16="http://schemas.microsoft.com/office/drawing/2014/main" id="{03947E4A-38E5-B3E0-9D91-3D7383668B30}"/>
              </a:ext>
            </a:extLst>
          </p:cNvPr>
          <p:cNvSpPr/>
          <p:nvPr userDrawn="1"/>
        </p:nvSpPr>
        <p:spPr>
          <a:xfrm>
            <a:off x="137651" y="2735109"/>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２</a:t>
            </a:r>
          </a:p>
        </p:txBody>
      </p:sp>
      <p:sp>
        <p:nvSpPr>
          <p:cNvPr id="9" name="矩形: 圓角 8">
            <a:extLst>
              <a:ext uri="{FF2B5EF4-FFF2-40B4-BE49-F238E27FC236}">
                <a16:creationId xmlns:a16="http://schemas.microsoft.com/office/drawing/2014/main" id="{9DF03F31-D45C-E6A6-C41E-C2E829EE3709}"/>
              </a:ext>
            </a:extLst>
          </p:cNvPr>
          <p:cNvSpPr/>
          <p:nvPr userDrawn="1"/>
        </p:nvSpPr>
        <p:spPr>
          <a:xfrm>
            <a:off x="137651" y="344794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３</a:t>
            </a:r>
          </a:p>
        </p:txBody>
      </p:sp>
      <p:sp>
        <p:nvSpPr>
          <p:cNvPr id="10" name="矩形: 圓角 9">
            <a:extLst>
              <a:ext uri="{FF2B5EF4-FFF2-40B4-BE49-F238E27FC236}">
                <a16:creationId xmlns:a16="http://schemas.microsoft.com/office/drawing/2014/main" id="{25A44504-FBDE-9B2B-BCD9-735C76788C26}"/>
              </a:ext>
            </a:extLst>
          </p:cNvPr>
          <p:cNvSpPr/>
          <p:nvPr userDrawn="1"/>
        </p:nvSpPr>
        <p:spPr>
          <a:xfrm>
            <a:off x="137651" y="416078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４</a:t>
            </a:r>
          </a:p>
        </p:txBody>
      </p:sp>
    </p:spTree>
    <p:extLst>
      <p:ext uri="{BB962C8B-B14F-4D97-AF65-F5344CB8AC3E}">
        <p14:creationId xmlns:p14="http://schemas.microsoft.com/office/powerpoint/2010/main" val="16098965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5" name="圖形 4">
            <a:extLst>
              <a:ext uri="{FF2B5EF4-FFF2-40B4-BE49-F238E27FC236}">
                <a16:creationId xmlns:a16="http://schemas.microsoft.com/office/drawing/2014/main" id="{DF294AE1-B059-88F1-7B48-20D0B7B2B1F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70733" y="584200"/>
            <a:ext cx="1028700" cy="552450"/>
          </a:xfrm>
          <a:prstGeom prst="rect">
            <a:avLst/>
          </a:prstGeom>
        </p:spPr>
      </p:pic>
      <p:pic>
        <p:nvPicPr>
          <p:cNvPr id="6" name="圖形 5">
            <a:extLst>
              <a:ext uri="{FF2B5EF4-FFF2-40B4-BE49-F238E27FC236}">
                <a16:creationId xmlns:a16="http://schemas.microsoft.com/office/drawing/2014/main" id="{34E89585-598C-1A0A-4B71-03147D0498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29808652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5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pic>
        <p:nvPicPr>
          <p:cNvPr id="5" name="圖形 4">
            <a:extLst>
              <a:ext uri="{FF2B5EF4-FFF2-40B4-BE49-F238E27FC236}">
                <a16:creationId xmlns:a16="http://schemas.microsoft.com/office/drawing/2014/main" id="{DFAA9605-BBF9-FE73-0886-FC658D9595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4316066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43860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6" name="內容版面配置區 5">
            <a:extLst>
              <a:ext uri="{FF2B5EF4-FFF2-40B4-BE49-F238E27FC236}">
                <a16:creationId xmlns:a16="http://schemas.microsoft.com/office/drawing/2014/main" id="{A573EA6B-F15C-00FB-DA1E-448791F1B9A0}"/>
              </a:ext>
            </a:extLst>
          </p:cNvPr>
          <p:cNvSpPr>
            <a:spLocks noGrp="1"/>
          </p:cNvSpPr>
          <p:nvPr>
            <p:ph sz="quarter" idx="13"/>
          </p:nvPr>
        </p:nvSpPr>
        <p:spPr>
          <a:xfrm>
            <a:off x="7933800" y="1825625"/>
            <a:ext cx="3420000" cy="43524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5" name="圖形 4">
            <a:extLst>
              <a:ext uri="{FF2B5EF4-FFF2-40B4-BE49-F238E27FC236}">
                <a16:creationId xmlns:a16="http://schemas.microsoft.com/office/drawing/2014/main" id="{73CF1DD2-4925-388C-0FCB-4649D8C79A0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41779543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DE789-2C1F-A5E6-FC8C-8F59BDC95D9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5C2717-3B31-AE57-8C4E-5440C3D71E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30614A-FBAA-126B-BD98-9E6B8404CCE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EC3E3049-0630-ABFA-EA8D-826F7297373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CB258971-0968-6506-B14D-1F97515451DD}"/>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8552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C549A454-1AFC-D82C-ED5E-DF66AFAE897E}"/>
              </a:ext>
            </a:extLst>
          </p:cNvPr>
          <p:cNvSpPr>
            <a:spLocks noGrp="1"/>
          </p:cNvSpPr>
          <p:nvPr>
            <p:ph sz="half" idx="14"/>
          </p:nvPr>
        </p:nvSpPr>
        <p:spPr>
          <a:xfrm>
            <a:off x="43860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 name="內容版面配置區 2">
            <a:extLst>
              <a:ext uri="{FF2B5EF4-FFF2-40B4-BE49-F238E27FC236}">
                <a16:creationId xmlns:a16="http://schemas.microsoft.com/office/drawing/2014/main" id="{4E24CA2E-5FF5-6A3D-5D4A-7B048620DDAC}"/>
              </a:ext>
            </a:extLst>
          </p:cNvPr>
          <p:cNvSpPr>
            <a:spLocks noGrp="1"/>
          </p:cNvSpPr>
          <p:nvPr>
            <p:ph sz="half" idx="15"/>
          </p:nvPr>
        </p:nvSpPr>
        <p:spPr>
          <a:xfrm>
            <a:off x="79338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3799575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A270D76B-D13B-6B83-E838-13046BE3A91D}"/>
              </a:ext>
            </a:extLst>
          </p:cNvPr>
          <p:cNvSpPr>
            <a:spLocks noGrp="1"/>
          </p:cNvSpPr>
          <p:nvPr>
            <p:ph sz="half" idx="13"/>
          </p:nvPr>
        </p:nvSpPr>
        <p:spPr>
          <a:xfrm>
            <a:off x="838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3">
            <a:extLst>
              <a:ext uri="{FF2B5EF4-FFF2-40B4-BE49-F238E27FC236}">
                <a16:creationId xmlns:a16="http://schemas.microsoft.com/office/drawing/2014/main" id="{C7EDF663-66FF-B118-2F45-C69B626B859B}"/>
              </a:ext>
            </a:extLst>
          </p:cNvPr>
          <p:cNvSpPr>
            <a:spLocks noGrp="1"/>
          </p:cNvSpPr>
          <p:nvPr>
            <p:ph sz="half" idx="14"/>
          </p:nvPr>
        </p:nvSpPr>
        <p:spPr>
          <a:xfrm>
            <a:off x="6172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78441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11" name="內容版面配置區 2">
            <a:extLst>
              <a:ext uri="{FF2B5EF4-FFF2-40B4-BE49-F238E27FC236}">
                <a16:creationId xmlns:a16="http://schemas.microsoft.com/office/drawing/2014/main" id="{9A5A2546-B77A-1305-5602-BF42FE86EA1D}"/>
              </a:ext>
            </a:extLst>
          </p:cNvPr>
          <p:cNvSpPr>
            <a:spLocks noGrp="1"/>
          </p:cNvSpPr>
          <p:nvPr>
            <p:ph sz="half" idx="15"/>
          </p:nvPr>
        </p:nvSpPr>
        <p:spPr>
          <a:xfrm>
            <a:off x="838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2" name="內容版面配置區 2">
            <a:extLst>
              <a:ext uri="{FF2B5EF4-FFF2-40B4-BE49-F238E27FC236}">
                <a16:creationId xmlns:a16="http://schemas.microsoft.com/office/drawing/2014/main" id="{AC2EA0AC-FC36-DC4B-6CE2-E56089619935}"/>
              </a:ext>
            </a:extLst>
          </p:cNvPr>
          <p:cNvSpPr>
            <a:spLocks noGrp="1"/>
          </p:cNvSpPr>
          <p:nvPr>
            <p:ph sz="half" idx="16"/>
          </p:nvPr>
        </p:nvSpPr>
        <p:spPr>
          <a:xfrm>
            <a:off x="6172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3" name="內容版面配置區 2">
            <a:extLst>
              <a:ext uri="{FF2B5EF4-FFF2-40B4-BE49-F238E27FC236}">
                <a16:creationId xmlns:a16="http://schemas.microsoft.com/office/drawing/2014/main" id="{5592BFAB-14AB-F1B3-B94C-2551A83983CB}"/>
              </a:ext>
            </a:extLst>
          </p:cNvPr>
          <p:cNvSpPr>
            <a:spLocks noGrp="1"/>
          </p:cNvSpPr>
          <p:nvPr>
            <p:ph sz="half" idx="17"/>
          </p:nvPr>
        </p:nvSpPr>
        <p:spPr>
          <a:xfrm>
            <a:off x="838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4" name="內容版面配置區 2">
            <a:extLst>
              <a:ext uri="{FF2B5EF4-FFF2-40B4-BE49-F238E27FC236}">
                <a16:creationId xmlns:a16="http://schemas.microsoft.com/office/drawing/2014/main" id="{DC632A3A-6437-8AFC-8A73-4A526A346A93}"/>
              </a:ext>
            </a:extLst>
          </p:cNvPr>
          <p:cNvSpPr>
            <a:spLocks noGrp="1"/>
          </p:cNvSpPr>
          <p:nvPr>
            <p:ph sz="half" idx="18"/>
          </p:nvPr>
        </p:nvSpPr>
        <p:spPr>
          <a:xfrm>
            <a:off x="6172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3" name="圖形 2">
            <a:extLst>
              <a:ext uri="{FF2B5EF4-FFF2-40B4-BE49-F238E27FC236}">
                <a16:creationId xmlns:a16="http://schemas.microsoft.com/office/drawing/2014/main" id="{B9BC8C00-C9A0-77F2-35D4-EB6CBDE7C20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20718382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17F65-0D1B-2941-92FA-CFF5C4F6BF3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D92CCE9-F345-A0CD-8E4E-DA2DC69D3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98C51A-E49D-566A-8E24-B841DFEDA06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8B689F52-6EB1-BAB3-29CF-9DF6E52AE032}"/>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75B87A5-2CAB-876C-2E13-6B4BCD8C7D5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4987084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09894-9BA8-7BF4-D8D5-CFAA8C28D4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9C9F912-2361-93E9-4892-8A7CFF43A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E667F8-0B79-808B-99DD-20AE96AF8A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3E824A-FF62-2CE4-0C9B-A3167F7BE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AB7692-B51A-25E6-ACBE-41FE6B370E6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A20705-DB72-32A0-95ED-3B42161599C4}"/>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8" name="頁尾版面配置區 7">
            <a:extLst>
              <a:ext uri="{FF2B5EF4-FFF2-40B4-BE49-F238E27FC236}">
                <a16:creationId xmlns:a16="http://schemas.microsoft.com/office/drawing/2014/main" id="{57712D1E-4A56-FD4F-F613-1267FB05D50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C92F0034-496C-B251-C004-E8C3B6691275}"/>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864916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544FE-D0FD-9488-A44A-C6ECBBB6C4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8B92DD9-AC81-334B-122D-CE130B15F00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4" name="頁尾版面配置區 3">
            <a:extLst>
              <a:ext uri="{FF2B5EF4-FFF2-40B4-BE49-F238E27FC236}">
                <a16:creationId xmlns:a16="http://schemas.microsoft.com/office/drawing/2014/main" id="{862A758D-8A15-898A-A357-48181A0A6A3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BDEB5830-BE16-B39E-57CE-BFEE22AB86F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167789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3F01D27-83CC-74FC-EA9B-653074AE936F}"/>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3" name="頁尾版面配置區 2">
            <a:extLst>
              <a:ext uri="{FF2B5EF4-FFF2-40B4-BE49-F238E27FC236}">
                <a16:creationId xmlns:a16="http://schemas.microsoft.com/office/drawing/2014/main" id="{78613FEF-61B1-C65D-6084-86D850ADE41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9C2D7BE0-2331-F27C-5D42-085816401DDF}"/>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92840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697A-D69A-755D-ABB9-2F353793C58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5A7AA4-7106-8AE3-8A2E-D0EFFB3E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4940035-B19D-26FE-4217-D72B3542C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9685BB-807C-3CA6-7F53-F70BAA16023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6" name="頁尾版面配置區 5">
            <a:extLst>
              <a:ext uri="{FF2B5EF4-FFF2-40B4-BE49-F238E27FC236}">
                <a16:creationId xmlns:a16="http://schemas.microsoft.com/office/drawing/2014/main" id="{395A5339-2B19-03C5-79B9-19F4AD29EE2A}"/>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F492822-A4B7-E158-E29A-50EDBE1F2FBE}"/>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170358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EBAF8-159D-5EE5-D048-ACDF1F22D15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787510-869C-1567-580E-88BAE2DBE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B509F65-5D1D-E715-27DB-93390816B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0DF167-CC1F-0B5A-E818-91BCDF77C52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6" name="頁尾版面配置區 5">
            <a:extLst>
              <a:ext uri="{FF2B5EF4-FFF2-40B4-BE49-F238E27FC236}">
                <a16:creationId xmlns:a16="http://schemas.microsoft.com/office/drawing/2014/main" id="{D0CA3487-1805-7817-19C9-3A9D67164B4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59EF53-E5B9-061C-5A93-2E18201D4823}"/>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289789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B93A7-4382-7FC4-00CE-F534EA1A627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B832EEE-5C2F-170F-02A0-2FFA4F1F85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7D5DE92-A796-6FD8-7E77-C80CB07088C7}"/>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F6890952-2C89-76E8-4E69-DA2CD5E4DE2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3649C3B3-A809-DCF1-C18F-870692E384FA}"/>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77656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45C8-D7CD-8A28-EDFB-8ABF8426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77E63E8-6F96-AD9A-A6B0-518CA4C5E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C0034E-7290-995C-23B5-B0A472CAF898}"/>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B96BFDBC-9852-95CE-041C-906ADCFEE1F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8D4DEC-E46A-CF2C-A2B0-6CF8E1CD1370}"/>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13114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B927A62-F0EE-62BA-4F49-81517437494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D9FAE7-21B3-B246-9FFD-C6F77EDDE7F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094C2-1285-5D7A-3F9A-08CEFE2FC785}"/>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56F89548-8857-ECDF-01D2-23733C32D15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D5D3C65-C77D-1BD5-6086-0F115FB4DF94}"/>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070685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5402-2B78-7A2A-1349-D83FC9F222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5156813-D51A-0B91-6AD9-3EDD713FCF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728A30-CFB8-D873-4A28-F68B5FC846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A42D51-41A2-7921-7412-B7D75D402DD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6" name="頁尾版面配置區 5">
            <a:extLst>
              <a:ext uri="{FF2B5EF4-FFF2-40B4-BE49-F238E27FC236}">
                <a16:creationId xmlns:a16="http://schemas.microsoft.com/office/drawing/2014/main" id="{E870B5BA-63CF-4C5C-08F5-312C46413C1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65152DC9-AC4B-8EC0-3CAB-F10EBE8A9C2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5263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B11F3-5138-8A4A-E405-324F4A50A20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AF96F-B41A-39B1-1C1C-19070327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4FBE6F-0F11-45B5-1FFB-7864D3DFCC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55392E-EF07-DC82-3B5A-F41A38866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3ABE5D9-75A8-259F-BB13-422E3CA7388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B7424E-092E-17EA-CBFB-62A182E7559F}"/>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8" name="頁尾版面配置區 7">
            <a:extLst>
              <a:ext uri="{FF2B5EF4-FFF2-40B4-BE49-F238E27FC236}">
                <a16:creationId xmlns:a16="http://schemas.microsoft.com/office/drawing/2014/main" id="{C0B88894-9CF2-565D-724C-0C4CF0BFD58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63578361-F933-8333-CBC4-E792E3E5251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7839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40F11-2136-516B-FD84-89D80CCE55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F5AD0D-91B8-A66A-6F7C-C378A8C5AAF0}"/>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4" name="頁尾版面配置區 3">
            <a:extLst>
              <a:ext uri="{FF2B5EF4-FFF2-40B4-BE49-F238E27FC236}">
                <a16:creationId xmlns:a16="http://schemas.microsoft.com/office/drawing/2014/main" id="{6D918A41-19A3-4FB3-7EBE-D1A7456514E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CC152E60-8476-4594-2807-6B3E68D0596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3748483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FE93D7C-32CD-7128-B0B2-E1A4A5D80C4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3" name="頁尾版面配置區 2">
            <a:extLst>
              <a:ext uri="{FF2B5EF4-FFF2-40B4-BE49-F238E27FC236}">
                <a16:creationId xmlns:a16="http://schemas.microsoft.com/office/drawing/2014/main" id="{EAD60423-E2DA-4142-AE7A-27647D07A11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601E8259-0F56-358F-BA3E-36E0399C5E43}"/>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585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99AFF3-557A-4F1B-4555-C2CEF821FA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5FBC9B-929E-C4D7-2016-531185A8B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89C104-06B5-8986-D9A1-7423A25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1BED9A-F42D-31D1-E859-DBF5AAAD7C9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6" name="頁尾版面配置區 5">
            <a:extLst>
              <a:ext uri="{FF2B5EF4-FFF2-40B4-BE49-F238E27FC236}">
                <a16:creationId xmlns:a16="http://schemas.microsoft.com/office/drawing/2014/main" id="{56E7CB37-03C3-48CA-5E9E-92644FF5E223}"/>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CF962D7-687D-D0A1-84EC-28E91E7D80F2}"/>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425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EAC3B-17E2-F33B-D793-5A0A7BA91C8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53B162-8F67-94E1-C38D-ABCCC95C7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B5EBEC-0C69-E114-BD7F-E2E85E7E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3DFBE2-B489-C399-16B3-17BD12650B8E}"/>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6" name="頁尾版面配置區 5">
            <a:extLst>
              <a:ext uri="{FF2B5EF4-FFF2-40B4-BE49-F238E27FC236}">
                <a16:creationId xmlns:a16="http://schemas.microsoft.com/office/drawing/2014/main" id="{EDCB54C4-672E-3256-E86B-E7E579382B2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662395-7504-73DF-8E1A-FEF33964342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23987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D35A19C-D10D-3BDD-C104-4724B04513E6}"/>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600302">
            <a:off x="243896" y="263697"/>
            <a:ext cx="11234304" cy="6894619"/>
          </a:xfrm>
          <a:prstGeom prst="rect">
            <a:avLst/>
          </a:prstGeom>
        </p:spPr>
      </p:pic>
      <p:pic>
        <p:nvPicPr>
          <p:cNvPr id="7" name="圖形 6">
            <a:extLst>
              <a:ext uri="{FF2B5EF4-FFF2-40B4-BE49-F238E27FC236}">
                <a16:creationId xmlns:a16="http://schemas.microsoft.com/office/drawing/2014/main" id="{0554C376-C8B1-F353-4395-36F87AD5EDD5}"/>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7151" y="4974220"/>
            <a:ext cx="1619250" cy="1619250"/>
          </a:xfrm>
          <a:prstGeom prst="rect">
            <a:avLst/>
          </a:prstGeom>
        </p:spPr>
      </p:pic>
      <p:sp>
        <p:nvSpPr>
          <p:cNvPr id="2" name="標題版面配置區 1">
            <a:extLst>
              <a:ext uri="{FF2B5EF4-FFF2-40B4-BE49-F238E27FC236}">
                <a16:creationId xmlns:a16="http://schemas.microsoft.com/office/drawing/2014/main" id="{64C8926D-2E05-9EC5-BD9D-5C47CD38049E}"/>
              </a:ext>
            </a:extLst>
          </p:cNvPr>
          <p:cNvSpPr>
            <a:spLocks noGrp="1"/>
          </p:cNvSpPr>
          <p:nvPr>
            <p:ph type="title"/>
          </p:nvPr>
        </p:nvSpPr>
        <p:spPr>
          <a:xfrm>
            <a:off x="1493134" y="365125"/>
            <a:ext cx="9860666"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3D1836DC-D19E-9C1E-EBFA-CDB14AF8FD7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a:extLst>
              <a:ext uri="{FF2B5EF4-FFF2-40B4-BE49-F238E27FC236}">
                <a16:creationId xmlns:a16="http://schemas.microsoft.com/office/drawing/2014/main" id="{87C939FF-D5AA-2378-6646-49F249F4A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D4452-5410-4E1B-A3B8-BBF99701CDBD}" type="slidenum">
              <a:rPr lang="zh-TW" altLang="en-US" smtClean="0"/>
              <a:t>‹#›</a:t>
            </a:fld>
            <a:endParaRPr lang="zh-TW" altLang="en-US"/>
          </a:p>
        </p:txBody>
      </p:sp>
      <p:pic>
        <p:nvPicPr>
          <p:cNvPr id="19" name="圖形 18">
            <a:extLst>
              <a:ext uri="{FF2B5EF4-FFF2-40B4-BE49-F238E27FC236}">
                <a16:creationId xmlns:a16="http://schemas.microsoft.com/office/drawing/2014/main" id="{FE141EDC-1669-0CFF-16D5-9CBC49AEAD1B}"/>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289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92A811-026D-BE25-4869-37118EE6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93E109D-28E1-D851-D102-7F9CA75BC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05E3EB94-28A1-7880-FEE4-6DA574432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30977601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79" r:id="rId3"/>
    <p:sldLayoutId id="2147483678" r:id="rId4"/>
    <p:sldLayoutId id="2147483676" r:id="rId5"/>
    <p:sldLayoutId id="2147483664" r:id="rId6"/>
    <p:sldLayoutId id="2147483677" r:id="rId7"/>
    <p:sldLayoutId id="2147483672" r:id="rId8"/>
    <p:sldLayoutId id="2147483675" r:id="rId9"/>
    <p:sldLayoutId id="2147483673" r:id="rId10"/>
    <p:sldLayoutId id="2147483674" r:id="rId11"/>
    <p:sldLayoutId id="2147483661" r:id="rId12"/>
    <p:sldLayoutId id="2147483665" r:id="rId13"/>
    <p:sldLayoutId id="2147483666" r:id="rId14"/>
    <p:sldLayoutId id="2147483667" r:id="rId15"/>
    <p:sldLayoutId id="2147483668" r:id="rId16"/>
    <p:sldLayoutId id="2147483669" r:id="rId17"/>
    <p:sldLayoutId id="2147483670" r:id="rId18"/>
    <p:sldLayoutId id="214748367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5.png"/><Relationship Id="rId12"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2.svg"/><Relationship Id="rId11" Type="http://schemas.openxmlformats.org/officeDocument/2006/relationships/image" Target="../media/image3.png"/><Relationship Id="rId5" Type="http://schemas.openxmlformats.org/officeDocument/2006/relationships/image" Target="../media/image11.png"/><Relationship Id="rId10" Type="http://schemas.openxmlformats.org/officeDocument/2006/relationships/image" Target="../media/image18.svg"/><Relationship Id="rId4" Type="http://schemas.openxmlformats.org/officeDocument/2006/relationships/image" Target="../media/image10.svg"/><Relationship Id="rId9" Type="http://schemas.openxmlformats.org/officeDocument/2006/relationships/image" Target="../media/image17.png"/><Relationship Id="rId14" Type="http://schemas.openxmlformats.org/officeDocument/2006/relationships/image" Target="../media/image14.sv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7.xml"/><Relationship Id="rId16" Type="http://schemas.openxmlformats.org/officeDocument/2006/relationships/image" Target="../media/image56.png"/><Relationship Id="rId1" Type="http://schemas.openxmlformats.org/officeDocument/2006/relationships/slideLayout" Target="../slideLayouts/slideLayout1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EE2"/>
        </a:solidFill>
        <a:effectLst/>
      </p:bgPr>
    </p:bg>
    <p:spTree>
      <p:nvGrpSpPr>
        <p:cNvPr id="1" name=""/>
        <p:cNvGrpSpPr/>
        <p:nvPr/>
      </p:nvGrpSpPr>
      <p:grpSpPr>
        <a:xfrm>
          <a:off x="0" y="0"/>
          <a:ext cx="0" cy="0"/>
          <a:chOff x="0" y="0"/>
          <a:chExt cx="0" cy="0"/>
        </a:xfrm>
      </p:grpSpPr>
      <p:pic>
        <p:nvPicPr>
          <p:cNvPr id="4" name="內容版面配置區 8">
            <a:extLst>
              <a:ext uri="{FF2B5EF4-FFF2-40B4-BE49-F238E27FC236}">
                <a16:creationId xmlns:a16="http://schemas.microsoft.com/office/drawing/2014/main" id="{E56BE62F-EDFD-1359-93CE-7C0F059EC9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853" y="3972379"/>
            <a:ext cx="1264293" cy="2260403"/>
          </a:xfrm>
          <a:prstGeom prst="rect">
            <a:avLst/>
          </a:prstGeom>
        </p:spPr>
      </p:pic>
      <p:sp>
        <p:nvSpPr>
          <p:cNvPr id="7" name="標題 6">
            <a:extLst>
              <a:ext uri="{FF2B5EF4-FFF2-40B4-BE49-F238E27FC236}">
                <a16:creationId xmlns:a16="http://schemas.microsoft.com/office/drawing/2014/main" id="{F7E4B067-BF33-D661-8C47-CC9E1B2D7DAF}"/>
              </a:ext>
            </a:extLst>
          </p:cNvPr>
          <p:cNvSpPr>
            <a:spLocks noGrp="1"/>
          </p:cNvSpPr>
          <p:nvPr>
            <p:ph type="ctrTitle"/>
          </p:nvPr>
        </p:nvSpPr>
        <p:spPr/>
        <p:txBody>
          <a:bodyPr/>
          <a:lstStyle/>
          <a:p>
            <a:r>
              <a:rPr lang="zh-TW" altLang="en-US" b="0" i="0" spc="600" dirty="0">
                <a:solidFill>
                  <a:srgbClr val="FF6268"/>
                </a:solidFill>
                <a:effectLst/>
                <a:latin typeface="Noto Sans" panose="020B0502040204020203" pitchFamily="34" charset="0"/>
              </a:rPr>
              <a:t>募資</a:t>
            </a:r>
            <a:r>
              <a:rPr lang="zh-TW" altLang="en-US" spc="600" dirty="0">
                <a:solidFill>
                  <a:srgbClr val="FF6268"/>
                </a:solidFill>
                <a:latin typeface="Noto Sans" panose="020B0502040204020203" pitchFamily="34" charset="0"/>
              </a:rPr>
              <a:t>平台</a:t>
            </a:r>
            <a:endParaRPr lang="zh-TW" altLang="en-US" spc="600" dirty="0">
              <a:solidFill>
                <a:srgbClr val="FF6268"/>
              </a:solidFill>
            </a:endParaRPr>
          </a:p>
        </p:txBody>
      </p:sp>
      <p:sp>
        <p:nvSpPr>
          <p:cNvPr id="8" name="副標題 7">
            <a:extLst>
              <a:ext uri="{FF2B5EF4-FFF2-40B4-BE49-F238E27FC236}">
                <a16:creationId xmlns:a16="http://schemas.microsoft.com/office/drawing/2014/main" id="{ECC56223-46D1-DB12-79F5-6269A1A3C0EB}"/>
              </a:ext>
            </a:extLst>
          </p:cNvPr>
          <p:cNvSpPr>
            <a:spLocks noGrp="1"/>
          </p:cNvSpPr>
          <p:nvPr>
            <p:ph type="subTitle" idx="1"/>
          </p:nvPr>
        </p:nvSpPr>
        <p:spPr>
          <a:xfrm>
            <a:off x="3489434" y="4274700"/>
            <a:ext cx="5213131" cy="1655762"/>
          </a:xfrm>
        </p:spPr>
        <p:txBody>
          <a:bodyPr>
            <a:normAutofit fontScale="92500" lnSpcReduction="20000"/>
          </a:bodyPr>
          <a:lstStyle/>
          <a:p>
            <a:pPr algn="l"/>
            <a:r>
              <a:rPr lang="zh-TW" altLang="en-US" dirty="0"/>
              <a:t>指導教練：卡斯伯</a:t>
            </a:r>
            <a:endParaRPr lang="en-US" altLang="zh-TW" dirty="0"/>
          </a:p>
          <a:p>
            <a:pPr algn="l"/>
            <a:r>
              <a:rPr lang="zh-TW" altLang="en-US" dirty="0"/>
              <a:t>團隊成員：</a:t>
            </a:r>
            <a:r>
              <a:rPr lang="en-US" altLang="zh-TW" dirty="0"/>
              <a:t>Anne</a:t>
            </a:r>
            <a:r>
              <a:rPr lang="zh-TW" altLang="en-US" dirty="0"/>
              <a:t>、</a:t>
            </a:r>
            <a:r>
              <a:rPr lang="en-US" altLang="zh-TW" dirty="0"/>
              <a:t>Blue</a:t>
            </a:r>
            <a:r>
              <a:rPr lang="zh-TW" altLang="en-US" dirty="0"/>
              <a:t>、</a:t>
            </a:r>
            <a:r>
              <a:rPr lang="en-US" altLang="zh-TW" dirty="0"/>
              <a:t>Clara</a:t>
            </a:r>
            <a:r>
              <a:rPr lang="zh-TW" altLang="en-US" dirty="0"/>
              <a:t>、</a:t>
            </a:r>
            <a:endParaRPr lang="en-US" altLang="zh-TW" dirty="0"/>
          </a:p>
          <a:p>
            <a:pPr algn="l"/>
            <a:r>
              <a:rPr lang="zh-TW" altLang="en-US" dirty="0"/>
              <a:t>　　　　　</a:t>
            </a:r>
            <a:r>
              <a:rPr lang="en-US" altLang="zh-TW" dirty="0"/>
              <a:t>Esther</a:t>
            </a:r>
            <a:r>
              <a:rPr lang="zh-TW" altLang="en-US" dirty="0"/>
              <a:t> 、</a:t>
            </a:r>
            <a:r>
              <a:rPr lang="en-US" altLang="zh-TW" dirty="0"/>
              <a:t>John</a:t>
            </a:r>
            <a:r>
              <a:rPr lang="zh-TW" altLang="en-US" dirty="0"/>
              <a:t> 、</a:t>
            </a:r>
            <a:r>
              <a:rPr lang="en-US" altLang="zh-TW" dirty="0" err="1"/>
              <a:t>JarDar</a:t>
            </a:r>
            <a:endParaRPr lang="zh-TW" altLang="en-US" dirty="0"/>
          </a:p>
        </p:txBody>
      </p:sp>
      <p:pic>
        <p:nvPicPr>
          <p:cNvPr id="6" name="圖形 5">
            <a:extLst>
              <a:ext uri="{FF2B5EF4-FFF2-40B4-BE49-F238E27FC236}">
                <a16:creationId xmlns:a16="http://schemas.microsoft.com/office/drawing/2014/main" id="{19BAE623-28FD-4FBC-E2FE-AB0C2CFDA2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4508" y="1146871"/>
            <a:ext cx="2200275" cy="1047750"/>
          </a:xfrm>
          <a:prstGeom prst="rect">
            <a:avLst/>
          </a:prstGeom>
        </p:spPr>
      </p:pic>
      <p:pic>
        <p:nvPicPr>
          <p:cNvPr id="14" name="圖形 13">
            <a:extLst>
              <a:ext uri="{FF2B5EF4-FFF2-40B4-BE49-F238E27FC236}">
                <a16:creationId xmlns:a16="http://schemas.microsoft.com/office/drawing/2014/main" id="{EA186620-AE8D-A918-1B44-9D11B139F3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46938" y="4851259"/>
            <a:ext cx="666750" cy="838200"/>
          </a:xfrm>
          <a:prstGeom prst="rect">
            <a:avLst/>
          </a:prstGeom>
        </p:spPr>
      </p:pic>
      <p:pic>
        <p:nvPicPr>
          <p:cNvPr id="16" name="圖形 15">
            <a:extLst>
              <a:ext uri="{FF2B5EF4-FFF2-40B4-BE49-F238E27FC236}">
                <a16:creationId xmlns:a16="http://schemas.microsoft.com/office/drawing/2014/main" id="{0FC2FE6E-4B92-1618-446E-BC2D148F45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540155" y="0"/>
            <a:ext cx="914400" cy="914400"/>
          </a:xfrm>
          <a:prstGeom prst="rect">
            <a:avLst/>
          </a:prstGeom>
        </p:spPr>
      </p:pic>
      <p:pic>
        <p:nvPicPr>
          <p:cNvPr id="19" name="圖形 18">
            <a:extLst>
              <a:ext uri="{FF2B5EF4-FFF2-40B4-BE49-F238E27FC236}">
                <a16:creationId xmlns:a16="http://schemas.microsoft.com/office/drawing/2014/main" id="{D5A33EA9-2DED-5E27-0444-299F02E9A8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18518" y="4936577"/>
            <a:ext cx="1619250" cy="1619250"/>
          </a:xfrm>
          <a:prstGeom prst="rect">
            <a:avLst/>
          </a:prstGeom>
        </p:spPr>
      </p:pic>
      <p:sp>
        <p:nvSpPr>
          <p:cNvPr id="5" name="文字方塊 4">
            <a:extLst>
              <a:ext uri="{FF2B5EF4-FFF2-40B4-BE49-F238E27FC236}">
                <a16:creationId xmlns:a16="http://schemas.microsoft.com/office/drawing/2014/main" id="{563E74F8-8F71-D856-EB2D-84893EC9ACD8}"/>
              </a:ext>
            </a:extLst>
          </p:cNvPr>
          <p:cNvSpPr txBox="1"/>
          <p:nvPr/>
        </p:nvSpPr>
        <p:spPr>
          <a:xfrm>
            <a:off x="3512836" y="5474976"/>
            <a:ext cx="1264293" cy="369332"/>
          </a:xfrm>
          <a:prstGeom prst="rect">
            <a:avLst/>
          </a:prstGeom>
          <a:noFill/>
        </p:spPr>
        <p:txBody>
          <a:bodyPr wrap="square">
            <a:spAutoFit/>
          </a:bodyPr>
          <a:lstStyle/>
          <a:p>
            <a:r>
              <a:rPr lang="zh-TW" altLang="en-US" dirty="0"/>
              <a:t>（北二組）</a:t>
            </a:r>
          </a:p>
        </p:txBody>
      </p:sp>
      <p:pic>
        <p:nvPicPr>
          <p:cNvPr id="3" name="圖形 2">
            <a:extLst>
              <a:ext uri="{FF2B5EF4-FFF2-40B4-BE49-F238E27FC236}">
                <a16:creationId xmlns:a16="http://schemas.microsoft.com/office/drawing/2014/main" id="{58740A38-F557-61EC-C5F7-B41FE7518A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65784" y="1252156"/>
            <a:ext cx="702615" cy="377331"/>
          </a:xfrm>
          <a:prstGeom prst="rect">
            <a:avLst/>
          </a:prstGeom>
        </p:spPr>
      </p:pic>
    </p:spTree>
    <p:extLst>
      <p:ext uri="{BB962C8B-B14F-4D97-AF65-F5344CB8AC3E}">
        <p14:creationId xmlns:p14="http://schemas.microsoft.com/office/powerpoint/2010/main" val="330373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en-US" altLang="zh-TW" dirty="0"/>
              <a:t>Wireframe</a:t>
            </a:r>
            <a:endParaRPr lang="zh-TW" altLang="en-US" dirty="0"/>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a:xfrm>
            <a:off x="1493132" y="1825625"/>
            <a:ext cx="2777926" cy="4351338"/>
          </a:xfrm>
        </p:spPr>
        <p:txBody>
          <a:bodyPr/>
          <a:lstStyle/>
          <a:p>
            <a:pPr marL="0" indent="0">
              <a:buNone/>
            </a:pPr>
            <a:r>
              <a:rPr lang="zh-TW" altLang="en-US" dirty="0"/>
              <a:t>設計元素</a:t>
            </a:r>
            <a:endParaRPr lang="en-US" altLang="zh-TW" dirty="0"/>
          </a:p>
          <a:p>
            <a:r>
              <a:rPr lang="zh-TW" altLang="en-US" dirty="0"/>
              <a:t>童趣風</a:t>
            </a:r>
            <a:endParaRPr lang="en-US" altLang="zh-TW" dirty="0"/>
          </a:p>
          <a:p>
            <a:r>
              <a:rPr lang="zh-TW" altLang="en-US" dirty="0"/>
              <a:t>暖色系</a:t>
            </a:r>
            <a:endParaRPr lang="en-US" altLang="zh-TW" dirty="0"/>
          </a:p>
          <a:p>
            <a:r>
              <a:rPr lang="zh-TW" altLang="en-US" dirty="0"/>
              <a:t>亮色系</a:t>
            </a:r>
          </a:p>
        </p:txBody>
      </p:sp>
      <p:pic>
        <p:nvPicPr>
          <p:cNvPr id="5" name="圖片 4">
            <a:extLst>
              <a:ext uri="{FF2B5EF4-FFF2-40B4-BE49-F238E27FC236}">
                <a16:creationId xmlns:a16="http://schemas.microsoft.com/office/drawing/2014/main" id="{CF85081A-B26B-FB70-A687-A669CC5C27D7}"/>
              </a:ext>
            </a:extLst>
          </p:cNvPr>
          <p:cNvPicPr>
            <a:picLocks noChangeAspect="1"/>
          </p:cNvPicPr>
          <p:nvPr/>
        </p:nvPicPr>
        <p:blipFill rotWithShape="1">
          <a:blip r:embed="rId3"/>
          <a:srcRect b="2504"/>
          <a:stretch/>
        </p:blipFill>
        <p:spPr>
          <a:xfrm>
            <a:off x="4479400" y="915139"/>
            <a:ext cx="6454659" cy="5854031"/>
          </a:xfrm>
          <a:prstGeom prst="rect">
            <a:avLst/>
          </a:prstGeom>
        </p:spPr>
      </p:pic>
    </p:spTree>
    <p:extLst>
      <p:ext uri="{BB962C8B-B14F-4D97-AF65-F5344CB8AC3E}">
        <p14:creationId xmlns:p14="http://schemas.microsoft.com/office/powerpoint/2010/main" val="63974548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開發過程</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5453402"/>
      </p:ext>
    </p:extLst>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427E296-5632-F791-E1D9-7899A5FBB5D6}"/>
              </a:ext>
            </a:extLst>
          </p:cNvPr>
          <p:cNvSpPr>
            <a:spLocks noGrp="1"/>
          </p:cNvSpPr>
          <p:nvPr>
            <p:ph type="title"/>
          </p:nvPr>
        </p:nvSpPr>
        <p:spPr>
          <a:xfrm>
            <a:off x="1493132" y="365125"/>
            <a:ext cx="9860667" cy="1325563"/>
          </a:xfrm>
        </p:spPr>
        <p:txBody>
          <a:bodyPr/>
          <a:lstStyle/>
          <a:p>
            <a:r>
              <a:rPr lang="en-US" altLang="zh-TW" dirty="0"/>
              <a:t>API </a:t>
            </a:r>
            <a:r>
              <a:rPr lang="zh-TW" altLang="en-US" dirty="0"/>
              <a:t>規格</a:t>
            </a:r>
          </a:p>
        </p:txBody>
      </p:sp>
      <p:sp>
        <p:nvSpPr>
          <p:cNvPr id="5" name="內容版面配置區 4">
            <a:extLst>
              <a:ext uri="{FF2B5EF4-FFF2-40B4-BE49-F238E27FC236}">
                <a16:creationId xmlns:a16="http://schemas.microsoft.com/office/drawing/2014/main" id="{E4DC83ED-BA3F-5AA5-8511-A9B633FE6A74}"/>
              </a:ext>
            </a:extLst>
          </p:cNvPr>
          <p:cNvSpPr>
            <a:spLocks noGrp="1"/>
          </p:cNvSpPr>
          <p:nvPr>
            <p:ph idx="1"/>
          </p:nvPr>
        </p:nvSpPr>
        <p:spPr>
          <a:xfrm>
            <a:off x="838200" y="1825625"/>
            <a:ext cx="10515600" cy="4351338"/>
          </a:xfrm>
        </p:spPr>
        <p:txBody>
          <a:bodyPr/>
          <a:lstStyle/>
          <a:p>
            <a:pPr marL="0" indent="0">
              <a:buNone/>
            </a:pPr>
            <a:endParaRPr lang="zh-TW" altLang="en-US" dirty="0"/>
          </a:p>
        </p:txBody>
      </p:sp>
      <p:pic>
        <p:nvPicPr>
          <p:cNvPr id="6" name="圖片 5">
            <a:extLst>
              <a:ext uri="{FF2B5EF4-FFF2-40B4-BE49-F238E27FC236}">
                <a16:creationId xmlns:a16="http://schemas.microsoft.com/office/drawing/2014/main" id="{0F20C92A-327D-9511-C556-DBA0AE8CEABA}"/>
              </a:ext>
            </a:extLst>
          </p:cNvPr>
          <p:cNvPicPr>
            <a:picLocks noChangeAspect="1"/>
          </p:cNvPicPr>
          <p:nvPr/>
        </p:nvPicPr>
        <p:blipFill rotWithShape="1">
          <a:blip r:embed="rId3"/>
          <a:srcRect b="5856"/>
          <a:stretch/>
        </p:blipFill>
        <p:spPr>
          <a:xfrm>
            <a:off x="7693439" y="230188"/>
            <a:ext cx="4373910" cy="6456362"/>
          </a:xfrm>
          <a:prstGeom prst="rect">
            <a:avLst/>
          </a:prstGeom>
        </p:spPr>
      </p:pic>
      <p:sp>
        <p:nvSpPr>
          <p:cNvPr id="3" name="矩形 2">
            <a:extLst>
              <a:ext uri="{FF2B5EF4-FFF2-40B4-BE49-F238E27FC236}">
                <a16:creationId xmlns:a16="http://schemas.microsoft.com/office/drawing/2014/main" id="{18EC9CE9-7901-BA3F-C5FC-1485104F440C}"/>
              </a:ext>
            </a:extLst>
          </p:cNvPr>
          <p:cNvSpPr/>
          <p:nvPr/>
        </p:nvSpPr>
        <p:spPr>
          <a:xfrm>
            <a:off x="7030064" y="1"/>
            <a:ext cx="5161935"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C59434B-EF9C-FCA6-5265-DB64CC77695C}"/>
              </a:ext>
            </a:extLst>
          </p:cNvPr>
          <p:cNvPicPr>
            <a:picLocks noChangeAspect="1"/>
          </p:cNvPicPr>
          <p:nvPr/>
        </p:nvPicPr>
        <p:blipFill rotWithShape="1">
          <a:blip r:embed="rId4"/>
          <a:srcRect r="32100"/>
          <a:stretch/>
        </p:blipFill>
        <p:spPr>
          <a:xfrm>
            <a:off x="838200" y="1640181"/>
            <a:ext cx="7525788" cy="4722225"/>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2705220620"/>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5051D524-7BCF-F696-B4B9-319219B5FF4B}"/>
              </a:ext>
            </a:extLst>
          </p:cNvPr>
          <p:cNvSpPr/>
          <p:nvPr/>
        </p:nvSpPr>
        <p:spPr>
          <a:xfrm>
            <a:off x="10453089" y="85694"/>
            <a:ext cx="1569660" cy="102589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23F8A4C8-D29B-2170-5776-40A31DD6F122}"/>
              </a:ext>
            </a:extLst>
          </p:cNvPr>
          <p:cNvSpPr>
            <a:spLocks noGrp="1"/>
          </p:cNvSpPr>
          <p:nvPr>
            <p:ph type="title"/>
          </p:nvPr>
        </p:nvSpPr>
        <p:spPr/>
        <p:txBody>
          <a:bodyPr/>
          <a:lstStyle/>
          <a:p>
            <a:r>
              <a:rPr lang="en-US" altLang="zh-TW" dirty="0"/>
              <a:t>ERD</a:t>
            </a:r>
            <a:endParaRPr lang="zh-TW" altLang="en-US" dirty="0"/>
          </a:p>
        </p:txBody>
      </p:sp>
      <p:pic>
        <p:nvPicPr>
          <p:cNvPr id="5" name="內容版面配置區 4" descr="一張含有 文字, 螢幕擷取畫面, 平行, 設計 的圖片&#10;&#10;自動產生的描述">
            <a:extLst>
              <a:ext uri="{FF2B5EF4-FFF2-40B4-BE49-F238E27FC236}">
                <a16:creationId xmlns:a16="http://schemas.microsoft.com/office/drawing/2014/main" id="{2F48CCD6-49AB-8264-5DC0-F77CDB4716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2076" y="44172"/>
            <a:ext cx="8659534" cy="7007873"/>
          </a:xfrm>
        </p:spPr>
      </p:pic>
      <p:grpSp>
        <p:nvGrpSpPr>
          <p:cNvPr id="32" name="群組 31">
            <a:extLst>
              <a:ext uri="{FF2B5EF4-FFF2-40B4-BE49-F238E27FC236}">
                <a16:creationId xmlns:a16="http://schemas.microsoft.com/office/drawing/2014/main" id="{7CD93B14-A332-4A18-73FB-E589B6AE253E}"/>
              </a:ext>
            </a:extLst>
          </p:cNvPr>
          <p:cNvGrpSpPr/>
          <p:nvPr/>
        </p:nvGrpSpPr>
        <p:grpSpPr>
          <a:xfrm>
            <a:off x="0" y="718457"/>
            <a:ext cx="12192001" cy="6333588"/>
            <a:chOff x="0" y="718457"/>
            <a:chExt cx="12192001" cy="6333588"/>
          </a:xfrm>
        </p:grpSpPr>
        <p:sp>
          <p:nvSpPr>
            <p:cNvPr id="4" name="矩形 3">
              <a:extLst>
                <a:ext uri="{FF2B5EF4-FFF2-40B4-BE49-F238E27FC236}">
                  <a16:creationId xmlns:a16="http://schemas.microsoft.com/office/drawing/2014/main" id="{8DD545A1-24CB-BF33-2D7B-3C0FC2913DED}"/>
                </a:ext>
              </a:extLst>
            </p:cNvPr>
            <p:cNvSpPr/>
            <p:nvPr/>
          </p:nvSpPr>
          <p:spPr>
            <a:xfrm>
              <a:off x="0" y="718457"/>
              <a:ext cx="12192001" cy="6333588"/>
            </a:xfrm>
            <a:prstGeom prst="rect">
              <a:avLst/>
            </a:prstGeom>
            <a:solidFill>
              <a:srgbClr val="FFFFFF">
                <a:alpha val="8117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1" name="群組 30">
              <a:extLst>
                <a:ext uri="{FF2B5EF4-FFF2-40B4-BE49-F238E27FC236}">
                  <a16:creationId xmlns:a16="http://schemas.microsoft.com/office/drawing/2014/main" id="{34668900-9286-DDAA-0BE1-6C2BBE298F1A}"/>
                </a:ext>
              </a:extLst>
            </p:cNvPr>
            <p:cNvGrpSpPr/>
            <p:nvPr/>
          </p:nvGrpSpPr>
          <p:grpSpPr>
            <a:xfrm>
              <a:off x="1065091" y="1870036"/>
              <a:ext cx="10405892" cy="4086174"/>
              <a:chOff x="1065091" y="1870036"/>
              <a:chExt cx="10405892" cy="4086174"/>
            </a:xfrm>
          </p:grpSpPr>
          <p:sp>
            <p:nvSpPr>
              <p:cNvPr id="7" name="矩形: 圓角 6">
                <a:extLst>
                  <a:ext uri="{FF2B5EF4-FFF2-40B4-BE49-F238E27FC236}">
                    <a16:creationId xmlns:a16="http://schemas.microsoft.com/office/drawing/2014/main" id="{11E22AF4-2806-60D7-3BAD-6F326D5C7FC2}"/>
                  </a:ext>
                </a:extLst>
              </p:cNvPr>
              <p:cNvSpPr/>
              <p:nvPr/>
            </p:nvSpPr>
            <p:spPr>
              <a:xfrm>
                <a:off x="6785103" y="2784169"/>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Project</a:t>
                </a:r>
                <a:endParaRPr lang="zh-TW" altLang="en-US" dirty="0">
                  <a:solidFill>
                    <a:srgbClr val="2D6DA9"/>
                  </a:solidFill>
                </a:endParaRPr>
              </a:p>
            </p:txBody>
          </p:sp>
          <p:sp>
            <p:nvSpPr>
              <p:cNvPr id="8" name="矩形: 圓角 7">
                <a:extLst>
                  <a:ext uri="{FF2B5EF4-FFF2-40B4-BE49-F238E27FC236}">
                    <a16:creationId xmlns:a16="http://schemas.microsoft.com/office/drawing/2014/main" id="{EECEDFAD-FE8C-95BD-92B4-3AE8F78B49A2}"/>
                  </a:ext>
                </a:extLst>
              </p:cNvPr>
              <p:cNvSpPr/>
              <p:nvPr/>
            </p:nvSpPr>
            <p:spPr>
              <a:xfrm>
                <a:off x="8683351" y="3775491"/>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Option</a:t>
                </a:r>
                <a:endParaRPr lang="zh-TW" altLang="en-US" dirty="0">
                  <a:solidFill>
                    <a:srgbClr val="2D6DA9"/>
                  </a:solidFill>
                </a:endParaRPr>
              </a:p>
            </p:txBody>
          </p:sp>
          <p:sp>
            <p:nvSpPr>
              <p:cNvPr id="9" name="矩形: 圓角 8">
                <a:extLst>
                  <a:ext uri="{FF2B5EF4-FFF2-40B4-BE49-F238E27FC236}">
                    <a16:creationId xmlns:a16="http://schemas.microsoft.com/office/drawing/2014/main" id="{9CF4E85C-A1CD-B2A7-975E-273047B6C6B7}"/>
                  </a:ext>
                </a:extLst>
              </p:cNvPr>
              <p:cNvSpPr/>
              <p:nvPr/>
            </p:nvSpPr>
            <p:spPr>
              <a:xfrm>
                <a:off x="1065091" y="2450275"/>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B4543E"/>
                    </a:solidFill>
                  </a:rPr>
                  <a:t>User</a:t>
                </a:r>
                <a:endParaRPr lang="zh-TW" altLang="en-US" dirty="0">
                  <a:solidFill>
                    <a:srgbClr val="B4543E"/>
                  </a:solidFill>
                </a:endParaRPr>
              </a:p>
            </p:txBody>
          </p:sp>
          <p:sp>
            <p:nvSpPr>
              <p:cNvPr id="10" name="矩形: 圓角 9">
                <a:extLst>
                  <a:ext uri="{FF2B5EF4-FFF2-40B4-BE49-F238E27FC236}">
                    <a16:creationId xmlns:a16="http://schemas.microsoft.com/office/drawing/2014/main" id="{806DCD7A-33BB-0075-75A5-1E40AE062882}"/>
                  </a:ext>
                </a:extLst>
              </p:cNvPr>
              <p:cNvSpPr/>
              <p:nvPr/>
            </p:nvSpPr>
            <p:spPr>
              <a:xfrm>
                <a:off x="1065091" y="3998331"/>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B4543E"/>
                    </a:solidFill>
                  </a:rPr>
                  <a:t>UserProposer</a:t>
                </a:r>
                <a:endParaRPr lang="zh-TW" altLang="en-US" dirty="0">
                  <a:solidFill>
                    <a:srgbClr val="B4543E"/>
                  </a:solidFill>
                </a:endParaRPr>
              </a:p>
            </p:txBody>
          </p:sp>
          <p:sp>
            <p:nvSpPr>
              <p:cNvPr id="11" name="矩形: 圓角 10">
                <a:extLst>
                  <a:ext uri="{FF2B5EF4-FFF2-40B4-BE49-F238E27FC236}">
                    <a16:creationId xmlns:a16="http://schemas.microsoft.com/office/drawing/2014/main" id="{574315A1-9E32-0D01-044F-52273CD39105}"/>
                  </a:ext>
                </a:extLst>
              </p:cNvPr>
              <p:cNvSpPr/>
              <p:nvPr/>
            </p:nvSpPr>
            <p:spPr>
              <a:xfrm>
                <a:off x="4722949" y="4368537"/>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9D1EAD"/>
                    </a:solidFill>
                  </a:rPr>
                  <a:t>Order</a:t>
                </a:r>
                <a:endParaRPr lang="zh-TW" altLang="en-US" dirty="0">
                  <a:solidFill>
                    <a:srgbClr val="9D1EAD"/>
                  </a:solidFill>
                </a:endParaRPr>
              </a:p>
            </p:txBody>
          </p:sp>
          <p:sp>
            <p:nvSpPr>
              <p:cNvPr id="12" name="矩形: 圓角 11">
                <a:extLst>
                  <a:ext uri="{FF2B5EF4-FFF2-40B4-BE49-F238E27FC236}">
                    <a16:creationId xmlns:a16="http://schemas.microsoft.com/office/drawing/2014/main" id="{A033FF6C-1DE8-3A82-B5AD-8F68076212A6}"/>
                  </a:ext>
                </a:extLst>
              </p:cNvPr>
              <p:cNvSpPr/>
              <p:nvPr/>
            </p:nvSpPr>
            <p:spPr>
              <a:xfrm>
                <a:off x="4722949" y="5343562"/>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9D1EAD"/>
                    </a:solidFill>
                  </a:rPr>
                  <a:t>OrderInfo</a:t>
                </a:r>
                <a:endParaRPr lang="zh-TW" altLang="en-US" dirty="0">
                  <a:solidFill>
                    <a:srgbClr val="9D1EAD"/>
                  </a:solidFill>
                </a:endParaRPr>
              </a:p>
            </p:txBody>
          </p:sp>
          <p:sp>
            <p:nvSpPr>
              <p:cNvPr id="13" name="矩形: 圓角 12">
                <a:extLst>
                  <a:ext uri="{FF2B5EF4-FFF2-40B4-BE49-F238E27FC236}">
                    <a16:creationId xmlns:a16="http://schemas.microsoft.com/office/drawing/2014/main" id="{5A83EEE5-2308-EEDD-3B0D-18D902ED2C9C}"/>
                  </a:ext>
                </a:extLst>
              </p:cNvPr>
              <p:cNvSpPr/>
              <p:nvPr/>
            </p:nvSpPr>
            <p:spPr>
              <a:xfrm>
                <a:off x="8683350" y="4559526"/>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News</a:t>
                </a:r>
                <a:endParaRPr lang="zh-TW" altLang="en-US" dirty="0">
                  <a:solidFill>
                    <a:srgbClr val="2D6DA9"/>
                  </a:solidFill>
                </a:endParaRPr>
              </a:p>
            </p:txBody>
          </p:sp>
          <p:sp>
            <p:nvSpPr>
              <p:cNvPr id="14" name="矩形: 圓角 13">
                <a:extLst>
                  <a:ext uri="{FF2B5EF4-FFF2-40B4-BE49-F238E27FC236}">
                    <a16:creationId xmlns:a16="http://schemas.microsoft.com/office/drawing/2014/main" id="{3C288B44-B070-DF5D-919E-9B6593743D63}"/>
                  </a:ext>
                </a:extLst>
              </p:cNvPr>
              <p:cNvSpPr/>
              <p:nvPr/>
            </p:nvSpPr>
            <p:spPr>
              <a:xfrm>
                <a:off x="8683349" y="5343562"/>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2D6DA9"/>
                    </a:solidFill>
                  </a:rPr>
                  <a:t>Qas</a:t>
                </a:r>
                <a:endParaRPr lang="zh-TW" altLang="en-US" dirty="0">
                  <a:solidFill>
                    <a:srgbClr val="2D6DA9"/>
                  </a:solidFill>
                </a:endParaRPr>
              </a:p>
            </p:txBody>
          </p:sp>
          <p:cxnSp>
            <p:nvCxnSpPr>
              <p:cNvPr id="15" name="接點: 肘形 14">
                <a:extLst>
                  <a:ext uri="{FF2B5EF4-FFF2-40B4-BE49-F238E27FC236}">
                    <a16:creationId xmlns:a16="http://schemas.microsoft.com/office/drawing/2014/main" id="{7895BEC3-EDA8-7B69-221A-1AA4CFA0EA8E}"/>
                  </a:ext>
                </a:extLst>
              </p:cNvPr>
              <p:cNvCxnSpPr>
                <a:cxnSpLocks/>
                <a:stCxn id="9" idx="3"/>
                <a:endCxn id="11" idx="0"/>
              </p:cNvCxnSpPr>
              <p:nvPr/>
            </p:nvCxnSpPr>
            <p:spPr>
              <a:xfrm>
                <a:off x="3561659" y="2756599"/>
                <a:ext cx="2409574" cy="1611938"/>
              </a:xfrm>
              <a:prstGeom prst="bentConnector2">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1911EBFB-613A-10EF-95DD-2362999F07C8}"/>
                  </a:ext>
                </a:extLst>
              </p:cNvPr>
              <p:cNvCxnSpPr>
                <a:stCxn id="9" idx="2"/>
                <a:endCxn id="10" idx="0"/>
              </p:cNvCxnSpPr>
              <p:nvPr/>
            </p:nvCxnSpPr>
            <p:spPr>
              <a:xfrm rot="5400000">
                <a:off x="1845671" y="3530627"/>
                <a:ext cx="935408"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E56534B7-4F5B-D7AE-861C-857E9DC85E1B}"/>
                  </a:ext>
                </a:extLst>
              </p:cNvPr>
              <p:cNvCxnSpPr>
                <a:cxnSpLocks/>
                <a:stCxn id="10" idx="3"/>
                <a:endCxn id="7" idx="1"/>
              </p:cNvCxnSpPr>
              <p:nvPr/>
            </p:nvCxnSpPr>
            <p:spPr>
              <a:xfrm flipV="1">
                <a:off x="3561659" y="3090493"/>
                <a:ext cx="3223444" cy="1214162"/>
              </a:xfrm>
              <a:prstGeom prst="bentConnector3">
                <a:avLst>
                  <a:gd name="adj1" fmla="val 18430"/>
                </a:avLst>
              </a:prstGeom>
              <a:ln>
                <a:solidFill>
                  <a:srgbClr val="B4543E"/>
                </a:solidFill>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395ADFF1-687D-8003-21D0-E58CC4F69500}"/>
                  </a:ext>
                </a:extLst>
              </p:cNvPr>
              <p:cNvCxnSpPr>
                <a:stCxn id="11" idx="2"/>
                <a:endCxn id="12" idx="0"/>
              </p:cNvCxnSpPr>
              <p:nvPr/>
            </p:nvCxnSpPr>
            <p:spPr>
              <a:xfrm rot="5400000">
                <a:off x="5790045" y="5162373"/>
                <a:ext cx="362377"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1BDDBFA6-CA5A-5A89-4670-3B4F17D3842E}"/>
                  </a:ext>
                </a:extLst>
              </p:cNvPr>
              <p:cNvCxnSpPr>
                <a:cxnSpLocks/>
                <a:stCxn id="7" idx="3"/>
                <a:endCxn id="8" idx="0"/>
              </p:cNvCxnSpPr>
              <p:nvPr/>
            </p:nvCxnSpPr>
            <p:spPr>
              <a:xfrm>
                <a:off x="9255166" y="3090493"/>
                <a:ext cx="663217" cy="68499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9E4845CE-5803-A456-92EA-9B0A5EF71334}"/>
                  </a:ext>
                </a:extLst>
              </p:cNvPr>
              <p:cNvCxnSpPr>
                <a:cxnSpLocks/>
                <a:stCxn id="7" idx="2"/>
                <a:endCxn id="13" idx="1"/>
              </p:cNvCxnSpPr>
              <p:nvPr/>
            </p:nvCxnSpPr>
            <p:spPr>
              <a:xfrm rot="16200000" flipH="1">
                <a:off x="7617226" y="3799725"/>
                <a:ext cx="1469033" cy="66321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DBB9A7CB-7530-3E3D-6134-5F103DB8735A}"/>
                  </a:ext>
                </a:extLst>
              </p:cNvPr>
              <p:cNvCxnSpPr>
                <a:cxnSpLocks/>
                <a:stCxn id="7" idx="2"/>
                <a:endCxn id="14" idx="1"/>
              </p:cNvCxnSpPr>
              <p:nvPr/>
            </p:nvCxnSpPr>
            <p:spPr>
              <a:xfrm rot="16200000" flipH="1">
                <a:off x="7225208" y="4191744"/>
                <a:ext cx="2253069" cy="663214"/>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4ACB2E23-85C4-5D1F-8331-6B16093BAB49}"/>
                  </a:ext>
                </a:extLst>
              </p:cNvPr>
              <p:cNvCxnSpPr>
                <a:stCxn id="10" idx="3"/>
                <a:endCxn id="11" idx="1"/>
              </p:cNvCxnSpPr>
              <p:nvPr/>
            </p:nvCxnSpPr>
            <p:spPr>
              <a:xfrm>
                <a:off x="3561659" y="4304655"/>
                <a:ext cx="1161290" cy="370206"/>
              </a:xfrm>
              <a:prstGeom prst="bentConnector3">
                <a:avLst>
                  <a:gd name="adj1" fmla="val 50000"/>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44F1FEA8-EAE3-23B9-1B98-B7DF1B0C3420}"/>
                  </a:ext>
                </a:extLst>
              </p:cNvPr>
              <p:cNvCxnSpPr>
                <a:stCxn id="11" idx="3"/>
                <a:endCxn id="8" idx="1"/>
              </p:cNvCxnSpPr>
              <p:nvPr/>
            </p:nvCxnSpPr>
            <p:spPr>
              <a:xfrm flipV="1">
                <a:off x="7219517" y="4081815"/>
                <a:ext cx="1463834" cy="593046"/>
              </a:xfrm>
              <a:prstGeom prst="bentConnector3">
                <a:avLst>
                  <a:gd name="adj1" fmla="val 50000"/>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E87F407C-328A-69BE-B1FC-ECAA8D026E4E}"/>
                  </a:ext>
                </a:extLst>
              </p:cNvPr>
              <p:cNvCxnSpPr>
                <a:cxnSpLocks/>
                <a:stCxn id="7" idx="2"/>
                <a:endCxn id="11" idx="3"/>
              </p:cNvCxnSpPr>
              <p:nvPr/>
            </p:nvCxnSpPr>
            <p:spPr>
              <a:xfrm rot="5400000">
                <a:off x="6980804" y="3635530"/>
                <a:ext cx="1278044" cy="80061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5" name="接點: 肘形 24">
                <a:extLst>
                  <a:ext uri="{FF2B5EF4-FFF2-40B4-BE49-F238E27FC236}">
                    <a16:creationId xmlns:a16="http://schemas.microsoft.com/office/drawing/2014/main" id="{96AAC3F6-CFD0-5477-3132-038539EE1B0F}"/>
                  </a:ext>
                </a:extLst>
              </p:cNvPr>
              <p:cNvCxnSpPr>
                <a:cxnSpLocks/>
                <a:stCxn id="9" idx="0"/>
                <a:endCxn id="7" idx="0"/>
              </p:cNvCxnSpPr>
              <p:nvPr/>
            </p:nvCxnSpPr>
            <p:spPr>
              <a:xfrm rot="16200000" flipH="1">
                <a:off x="4999808" y="-236158"/>
                <a:ext cx="333894" cy="5706760"/>
              </a:xfrm>
              <a:prstGeom prst="bentConnector3">
                <a:avLst>
                  <a:gd name="adj1" fmla="val -68465"/>
                </a:avLst>
              </a:prstGeom>
              <a:ln>
                <a:solidFill>
                  <a:srgbClr val="2D6DA9"/>
                </a:solidFill>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7E45DA1C-1E80-4847-4252-13210C3CE4A0}"/>
                  </a:ext>
                </a:extLst>
              </p:cNvPr>
              <p:cNvSpPr txBox="1"/>
              <p:nvPr/>
            </p:nvSpPr>
            <p:spPr>
              <a:xfrm>
                <a:off x="4859340" y="1870036"/>
                <a:ext cx="1905522" cy="369332"/>
              </a:xfrm>
              <a:prstGeom prst="rect">
                <a:avLst/>
              </a:prstGeom>
              <a:noFill/>
            </p:spPr>
            <p:txBody>
              <a:bodyPr wrap="none" rtlCol="0">
                <a:spAutoFit/>
              </a:bodyPr>
              <a:lstStyle/>
              <a:p>
                <a:r>
                  <a:rPr lang="en-US" altLang="zh-TW" dirty="0">
                    <a:solidFill>
                      <a:srgbClr val="2D6DA9"/>
                    </a:solidFill>
                  </a:rPr>
                  <a:t>User like Project</a:t>
                </a:r>
                <a:endParaRPr lang="zh-TW" altLang="en-US" dirty="0">
                  <a:solidFill>
                    <a:srgbClr val="2D6DA9"/>
                  </a:solidFill>
                </a:endParaRPr>
              </a:p>
            </p:txBody>
          </p:sp>
          <p:sp>
            <p:nvSpPr>
              <p:cNvPr id="27" name="文字方塊 26">
                <a:extLst>
                  <a:ext uri="{FF2B5EF4-FFF2-40B4-BE49-F238E27FC236}">
                    <a16:creationId xmlns:a16="http://schemas.microsoft.com/office/drawing/2014/main" id="{63CCD718-C6F6-7C03-C448-B83EFD266322}"/>
                  </a:ext>
                </a:extLst>
              </p:cNvPr>
              <p:cNvSpPr txBox="1"/>
              <p:nvPr/>
            </p:nvSpPr>
            <p:spPr>
              <a:xfrm>
                <a:off x="9315906" y="2752665"/>
                <a:ext cx="2155077" cy="369332"/>
              </a:xfrm>
              <a:prstGeom prst="rect">
                <a:avLst/>
              </a:prstGeom>
              <a:noFill/>
            </p:spPr>
            <p:txBody>
              <a:bodyPr wrap="none" rtlCol="0">
                <a:spAutoFit/>
              </a:bodyPr>
              <a:lstStyle/>
              <a:p>
                <a:r>
                  <a:rPr lang="en-US" altLang="zh-TW" dirty="0">
                    <a:solidFill>
                      <a:srgbClr val="2D6DA9"/>
                    </a:solidFill>
                  </a:rPr>
                  <a:t>Project has Option</a:t>
                </a:r>
                <a:endParaRPr lang="zh-TW" altLang="en-US" dirty="0">
                  <a:solidFill>
                    <a:srgbClr val="2D6DA9"/>
                  </a:solidFill>
                </a:endParaRPr>
              </a:p>
            </p:txBody>
          </p:sp>
          <p:sp>
            <p:nvSpPr>
              <p:cNvPr id="28" name="文字方塊 27">
                <a:extLst>
                  <a:ext uri="{FF2B5EF4-FFF2-40B4-BE49-F238E27FC236}">
                    <a16:creationId xmlns:a16="http://schemas.microsoft.com/office/drawing/2014/main" id="{03C8CCE0-DCA3-DD5A-C8FD-4045A10E6387}"/>
                  </a:ext>
                </a:extLst>
              </p:cNvPr>
              <p:cNvSpPr txBox="1"/>
              <p:nvPr/>
            </p:nvSpPr>
            <p:spPr>
              <a:xfrm>
                <a:off x="6923785" y="3639278"/>
                <a:ext cx="1968231" cy="369332"/>
              </a:xfrm>
              <a:prstGeom prst="rect">
                <a:avLst/>
              </a:prstGeom>
              <a:noFill/>
            </p:spPr>
            <p:txBody>
              <a:bodyPr wrap="none" rtlCol="0">
                <a:spAutoFit/>
              </a:bodyPr>
              <a:lstStyle/>
              <a:p>
                <a:r>
                  <a:rPr lang="en-US" altLang="zh-TW" dirty="0">
                    <a:solidFill>
                      <a:srgbClr val="2D6DA9"/>
                    </a:solidFill>
                  </a:rPr>
                  <a:t>Order by  Project</a:t>
                </a:r>
                <a:endParaRPr lang="zh-TW" altLang="en-US" dirty="0">
                  <a:solidFill>
                    <a:srgbClr val="2D6DA9"/>
                  </a:solidFill>
                </a:endParaRPr>
              </a:p>
            </p:txBody>
          </p:sp>
          <p:sp>
            <p:nvSpPr>
              <p:cNvPr id="29" name="文字方塊 28">
                <a:extLst>
                  <a:ext uri="{FF2B5EF4-FFF2-40B4-BE49-F238E27FC236}">
                    <a16:creationId xmlns:a16="http://schemas.microsoft.com/office/drawing/2014/main" id="{82FAA405-E6EF-FDD9-A0D3-F80CF96A8862}"/>
                  </a:ext>
                </a:extLst>
              </p:cNvPr>
              <p:cNvSpPr txBox="1"/>
              <p:nvPr/>
            </p:nvSpPr>
            <p:spPr>
              <a:xfrm>
                <a:off x="4375529" y="2456652"/>
                <a:ext cx="1720471" cy="369332"/>
              </a:xfrm>
              <a:prstGeom prst="rect">
                <a:avLst/>
              </a:prstGeom>
              <a:noFill/>
            </p:spPr>
            <p:txBody>
              <a:bodyPr wrap="none" rtlCol="0">
                <a:spAutoFit/>
              </a:bodyPr>
              <a:lstStyle/>
              <a:p>
                <a:r>
                  <a:rPr lang="en-US" altLang="zh-TW" dirty="0">
                    <a:solidFill>
                      <a:srgbClr val="9D1EAD"/>
                    </a:solidFill>
                  </a:rPr>
                  <a:t>User get Order</a:t>
                </a:r>
                <a:endParaRPr lang="zh-TW" altLang="en-US" dirty="0">
                  <a:solidFill>
                    <a:srgbClr val="9D1EAD"/>
                  </a:solidFill>
                </a:endParaRPr>
              </a:p>
            </p:txBody>
          </p:sp>
          <p:sp>
            <p:nvSpPr>
              <p:cNvPr id="30" name="文字方塊 29">
                <a:extLst>
                  <a:ext uri="{FF2B5EF4-FFF2-40B4-BE49-F238E27FC236}">
                    <a16:creationId xmlns:a16="http://schemas.microsoft.com/office/drawing/2014/main" id="{B1E2C8EF-3B59-DE3F-BC1F-5AA366F2AECE}"/>
                  </a:ext>
                </a:extLst>
              </p:cNvPr>
              <p:cNvSpPr txBox="1"/>
              <p:nvPr/>
            </p:nvSpPr>
            <p:spPr>
              <a:xfrm>
                <a:off x="2560201" y="3316453"/>
                <a:ext cx="2975608" cy="369332"/>
              </a:xfrm>
              <a:prstGeom prst="rect">
                <a:avLst/>
              </a:prstGeom>
              <a:noFill/>
            </p:spPr>
            <p:txBody>
              <a:bodyPr wrap="square" rtlCol="0">
                <a:spAutoFit/>
              </a:bodyPr>
              <a:lstStyle/>
              <a:p>
                <a:r>
                  <a:rPr lang="en-US" altLang="zh-TW" dirty="0" err="1">
                    <a:solidFill>
                      <a:srgbClr val="B4543E"/>
                    </a:solidFill>
                  </a:rPr>
                  <a:t>UserProposer</a:t>
                </a:r>
                <a:r>
                  <a:rPr lang="en-US" altLang="zh-TW" dirty="0">
                    <a:solidFill>
                      <a:srgbClr val="B4543E"/>
                    </a:solidFill>
                  </a:rPr>
                  <a:t> has Project</a:t>
                </a:r>
                <a:endParaRPr lang="zh-TW" altLang="en-US" dirty="0">
                  <a:solidFill>
                    <a:srgbClr val="B4543E"/>
                  </a:solidFill>
                </a:endParaRPr>
              </a:p>
            </p:txBody>
          </p:sp>
        </p:grpSp>
      </p:grpSp>
    </p:spTree>
    <p:extLst>
      <p:ext uri="{BB962C8B-B14F-4D97-AF65-F5344CB8AC3E}">
        <p14:creationId xmlns:p14="http://schemas.microsoft.com/office/powerpoint/2010/main" val="25499772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3C95DC-9E0D-4601-4D46-4BB0855B652C}"/>
              </a:ext>
            </a:extLst>
          </p:cNvPr>
          <p:cNvSpPr>
            <a:spLocks noGrp="1"/>
          </p:cNvSpPr>
          <p:nvPr>
            <p:ph type="title"/>
          </p:nvPr>
        </p:nvSpPr>
        <p:spPr/>
        <p:txBody>
          <a:bodyPr/>
          <a:lstStyle/>
          <a:p>
            <a:pPr rtl="0" eaLnBrk="1" latinLnBrk="0" hangingPunct="1"/>
            <a:r>
              <a:rPr lang="zh-TW" altLang="en-US" sz="4400" kern="1200" dirty="0">
                <a:solidFill>
                  <a:schemeClr val="tx1"/>
                </a:solidFill>
                <a:effectLst/>
                <a:latin typeface="+mj-lt"/>
                <a:ea typeface="+mj-ea"/>
                <a:cs typeface="+mj-cs"/>
              </a:rPr>
              <a:t>平台功能展示</a:t>
            </a:r>
            <a:endParaRPr lang="zh-TW" altLang="en-US" dirty="0"/>
          </a:p>
        </p:txBody>
      </p:sp>
      <p:sp>
        <p:nvSpPr>
          <p:cNvPr id="4" name="文字版面配置區 3">
            <a:extLst>
              <a:ext uri="{FF2B5EF4-FFF2-40B4-BE49-F238E27FC236}">
                <a16:creationId xmlns:a16="http://schemas.microsoft.com/office/drawing/2014/main" id="{DCE3E1C8-C0A8-575B-A069-E5B918D346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52524999"/>
      </p:ext>
    </p:extLst>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5" name="文字方塊 4">
            <a:extLst>
              <a:ext uri="{FF2B5EF4-FFF2-40B4-BE49-F238E27FC236}">
                <a16:creationId xmlns:a16="http://schemas.microsoft.com/office/drawing/2014/main" id="{123B7C50-7E62-0976-F579-4ED61183ACA8}"/>
              </a:ext>
            </a:extLst>
          </p:cNvPr>
          <p:cNvSpPr txBox="1"/>
          <p:nvPr/>
        </p:nvSpPr>
        <p:spPr>
          <a:xfrm>
            <a:off x="10757322" y="5942568"/>
            <a:ext cx="1192955" cy="369332"/>
          </a:xfrm>
          <a:prstGeom prst="rect">
            <a:avLst/>
          </a:prstGeom>
          <a:noFill/>
        </p:spPr>
        <p:txBody>
          <a:bodyPr wrap="none" rtlCol="0">
            <a:spAutoFit/>
          </a:bodyPr>
          <a:lstStyle/>
          <a:p>
            <a:r>
              <a:rPr lang="en-US" altLang="zh-TW" dirty="0">
                <a:solidFill>
                  <a:srgbClr val="2D6DA9"/>
                </a:solidFill>
              </a:rPr>
              <a:t>Demo </a:t>
            </a:r>
            <a:r>
              <a:rPr lang="zh-TW" altLang="en-US" dirty="0">
                <a:solidFill>
                  <a:srgbClr val="2D6DA9"/>
                </a:solidFill>
              </a:rPr>
              <a:t> </a:t>
            </a:r>
            <a:r>
              <a:rPr lang="en-US" altLang="zh-TW" dirty="0">
                <a:solidFill>
                  <a:srgbClr val="2D6DA9"/>
                </a:solidFill>
              </a:rPr>
              <a:t>〉</a:t>
            </a:r>
            <a:endParaRPr lang="zh-TW" altLang="en-US" dirty="0">
              <a:solidFill>
                <a:srgbClr val="2D6DA9"/>
              </a:solidFill>
            </a:endParaRPr>
          </a:p>
        </p:txBody>
      </p:sp>
      <p:sp>
        <p:nvSpPr>
          <p:cNvPr id="7" name="內容版面配置區 6">
            <a:extLst>
              <a:ext uri="{FF2B5EF4-FFF2-40B4-BE49-F238E27FC236}">
                <a16:creationId xmlns:a16="http://schemas.microsoft.com/office/drawing/2014/main" id="{6D442A9E-3658-477B-C7E5-A177A64F9D87}"/>
              </a:ext>
            </a:extLst>
          </p:cNvPr>
          <p:cNvSpPr>
            <a:spLocks noGrp="1"/>
          </p:cNvSpPr>
          <p:nvPr>
            <p:ph sz="half" idx="1"/>
          </p:nvPr>
        </p:nvSpPr>
        <p:spPr>
          <a:xfrm>
            <a:off x="838200" y="2992609"/>
            <a:ext cx="5181600" cy="3184353"/>
          </a:xfrm>
        </p:spPr>
        <p:txBody>
          <a:bodyPr/>
          <a:lstStyle/>
          <a:p>
            <a:pPr marL="0" indent="0" algn="ctr">
              <a:buNone/>
            </a:pPr>
            <a:r>
              <a:rPr lang="zh-TW" altLang="en-US" sz="2800" dirty="0"/>
              <a:t>檢視所有專案</a:t>
            </a:r>
            <a:endParaRPr lang="en-US" altLang="zh-TW" sz="2800" dirty="0"/>
          </a:p>
          <a:p>
            <a:pPr marL="0" indent="0" algn="ctr">
              <a:buNone/>
            </a:pPr>
            <a:r>
              <a:rPr lang="zh-TW" altLang="en-US" sz="2800" dirty="0"/>
              <a:t>贊助心儀的專案</a:t>
            </a:r>
            <a:endParaRPr lang="en-US" altLang="zh-TW" sz="2800" dirty="0"/>
          </a:p>
          <a:p>
            <a:pPr marL="0" indent="0" algn="ctr">
              <a:buNone/>
            </a:pPr>
            <a:r>
              <a:rPr lang="zh-TW" altLang="en-US" sz="2800" dirty="0"/>
              <a:t>查看個人的贊助紀錄</a:t>
            </a:r>
            <a:endParaRPr lang="en-US" altLang="zh-TW" sz="2800" dirty="0"/>
          </a:p>
        </p:txBody>
      </p:sp>
      <p:sp>
        <p:nvSpPr>
          <p:cNvPr id="9" name="內容版面配置區 8">
            <a:extLst>
              <a:ext uri="{FF2B5EF4-FFF2-40B4-BE49-F238E27FC236}">
                <a16:creationId xmlns:a16="http://schemas.microsoft.com/office/drawing/2014/main" id="{2D21F031-1C70-F5F7-8E28-51886DD1FCFB}"/>
              </a:ext>
            </a:extLst>
          </p:cNvPr>
          <p:cNvSpPr>
            <a:spLocks noGrp="1"/>
          </p:cNvSpPr>
          <p:nvPr>
            <p:ph sz="half" idx="2"/>
          </p:nvPr>
        </p:nvSpPr>
        <p:spPr>
          <a:xfrm>
            <a:off x="6172200" y="2992609"/>
            <a:ext cx="5181600" cy="3184353"/>
          </a:xfrm>
        </p:spPr>
        <p:txBody>
          <a:bodyPr/>
          <a:lstStyle/>
          <a:p>
            <a:pPr marL="0" indent="0" algn="ctr">
              <a:buNone/>
            </a:pPr>
            <a:r>
              <a:rPr lang="zh-TW" altLang="en-US" sz="2800" dirty="0"/>
              <a:t>新增募資提案</a:t>
            </a:r>
            <a:endParaRPr lang="en-US" altLang="zh-TW" sz="2800" dirty="0"/>
          </a:p>
          <a:p>
            <a:pPr marL="0" indent="0" algn="ctr">
              <a:buNone/>
            </a:pPr>
            <a:r>
              <a:rPr lang="zh-TW" altLang="en-US" sz="2800" dirty="0"/>
              <a:t>查看提案紀錄</a:t>
            </a:r>
            <a:endParaRPr lang="en-US" altLang="zh-TW" sz="2800" dirty="0"/>
          </a:p>
          <a:p>
            <a:pPr marL="0" indent="0" algn="ctr">
              <a:buNone/>
            </a:pPr>
            <a:r>
              <a:rPr lang="zh-TW" altLang="en-US" sz="2800" dirty="0"/>
              <a:t>查看提案專案的募資狀況</a:t>
            </a:r>
          </a:p>
        </p:txBody>
      </p:sp>
      <p:grpSp>
        <p:nvGrpSpPr>
          <p:cNvPr id="12" name="群組 11">
            <a:extLst>
              <a:ext uri="{FF2B5EF4-FFF2-40B4-BE49-F238E27FC236}">
                <a16:creationId xmlns:a16="http://schemas.microsoft.com/office/drawing/2014/main" id="{331BE064-46D7-5670-80BA-95F68B9FE7BD}"/>
              </a:ext>
            </a:extLst>
          </p:cNvPr>
          <p:cNvGrpSpPr/>
          <p:nvPr/>
        </p:nvGrpSpPr>
        <p:grpSpPr>
          <a:xfrm>
            <a:off x="2261484" y="1807154"/>
            <a:ext cx="2335032" cy="881062"/>
            <a:chOff x="2693397" y="1806695"/>
            <a:chExt cx="1734224" cy="623218"/>
          </a:xfrm>
        </p:grpSpPr>
        <p:sp>
          <p:nvSpPr>
            <p:cNvPr id="13" name="Google Shape;716;p79">
              <a:extLst>
                <a:ext uri="{FF2B5EF4-FFF2-40B4-BE49-F238E27FC236}">
                  <a16:creationId xmlns:a16="http://schemas.microsoft.com/office/drawing/2014/main" id="{178A66E0-1DAD-DF65-1222-B20C5C209AA4}"/>
                </a:ext>
              </a:extLst>
            </p:cNvPr>
            <p:cNvSpPr/>
            <p:nvPr/>
          </p:nvSpPr>
          <p:spPr>
            <a:xfrm>
              <a:off x="2693397" y="1806695"/>
              <a:ext cx="1734224" cy="623218"/>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spcBef>
                  <a:spcPts val="0"/>
                </a:spcBef>
                <a:spcAft>
                  <a:spcPts val="0"/>
                </a:spcAft>
                <a:buNone/>
              </a:pPr>
              <a:endParaRPr lang="zh-TW" altLang="en-US"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grpSp>
          <p:nvGrpSpPr>
            <p:cNvPr id="14" name="群組 13">
              <a:extLst>
                <a:ext uri="{FF2B5EF4-FFF2-40B4-BE49-F238E27FC236}">
                  <a16:creationId xmlns:a16="http://schemas.microsoft.com/office/drawing/2014/main" id="{7FF1AFED-6140-D23B-7D99-B4000CA436EF}"/>
                </a:ext>
              </a:extLst>
            </p:cNvPr>
            <p:cNvGrpSpPr/>
            <p:nvPr/>
          </p:nvGrpSpPr>
          <p:grpSpPr>
            <a:xfrm>
              <a:off x="2905028" y="1889271"/>
              <a:ext cx="1499779" cy="458066"/>
              <a:chOff x="2984559" y="1900207"/>
              <a:chExt cx="1499779" cy="458066"/>
            </a:xfrm>
          </p:grpSpPr>
          <p:sp>
            <p:nvSpPr>
              <p:cNvPr id="15" name="文字方塊 14">
                <a:extLst>
                  <a:ext uri="{FF2B5EF4-FFF2-40B4-BE49-F238E27FC236}">
                    <a16:creationId xmlns:a16="http://schemas.microsoft.com/office/drawing/2014/main" id="{D6EE5595-4A1E-B0C2-7DDE-2F1C8DA58538}"/>
                  </a:ext>
                </a:extLst>
              </p:cNvPr>
              <p:cNvSpPr txBox="1"/>
              <p:nvPr/>
            </p:nvSpPr>
            <p:spPr>
              <a:xfrm>
                <a:off x="3334720" y="1980848"/>
                <a:ext cx="1149618" cy="326558"/>
              </a:xfrm>
              <a:prstGeom prst="rect">
                <a:avLst/>
              </a:prstGeom>
              <a:noFill/>
            </p:spPr>
            <p:txBody>
              <a:bodyPr wrap="square" anchor="ctr">
                <a:spAutoFit/>
              </a:bodyPr>
              <a:lstStyle/>
              <a:p>
                <a:pPr marL="0" marR="0" lvl="0" indent="0" algn="ctr" rtl="0">
                  <a:spcBef>
                    <a:spcPts val="0"/>
                  </a:spcBef>
                  <a:spcAft>
                    <a:spcPts val="0"/>
                  </a:spcAft>
                  <a:buNone/>
                </a:pPr>
                <a:r>
                  <a:rPr lang="zh-TW" altLang="en-US" sz="2400" b="1" dirty="0">
                    <a:solidFill>
                      <a:schemeClr val="bg1"/>
                    </a:solidFill>
                    <a:ea typeface="jf open 粉圓 1.1" panose="020F0500000000000000" pitchFamily="34" charset="-120"/>
                    <a:cs typeface="Zen Maru Gothic"/>
                    <a:sym typeface="Zen Maru Gothic"/>
                  </a:rPr>
                  <a:t>贊助方</a:t>
                </a:r>
              </a:p>
            </p:txBody>
          </p:sp>
          <p:sp>
            <p:nvSpPr>
              <p:cNvPr id="16" name="Freeform 24">
                <a:extLst>
                  <a:ext uri="{FF2B5EF4-FFF2-40B4-BE49-F238E27FC236}">
                    <a16:creationId xmlns:a16="http://schemas.microsoft.com/office/drawing/2014/main" id="{E2E26F5D-32B5-471C-1BAE-CD750634C249}"/>
                  </a:ext>
                </a:extLst>
              </p:cNvPr>
              <p:cNvSpPr/>
              <p:nvPr/>
            </p:nvSpPr>
            <p:spPr>
              <a:xfrm>
                <a:off x="2984559" y="1900207"/>
                <a:ext cx="478260" cy="458066"/>
              </a:xfrm>
              <a:custGeom>
                <a:avLst/>
                <a:gdLst/>
                <a:ahLst/>
                <a:cxnLst/>
                <a:rect l="l" t="t" r="r" b="b"/>
                <a:pathLst>
                  <a:path w="1303287" h="1430754">
                    <a:moveTo>
                      <a:pt x="0" y="0"/>
                    </a:moveTo>
                    <a:lnTo>
                      <a:pt x="1303287" y="0"/>
                    </a:lnTo>
                    <a:lnTo>
                      <a:pt x="1303287" y="1430754"/>
                    </a:lnTo>
                    <a:lnTo>
                      <a:pt x="0" y="14307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dirty="0"/>
              </a:p>
            </p:txBody>
          </p:sp>
        </p:grpSp>
      </p:grpSp>
      <p:grpSp>
        <p:nvGrpSpPr>
          <p:cNvPr id="17" name="群組 16">
            <a:extLst>
              <a:ext uri="{FF2B5EF4-FFF2-40B4-BE49-F238E27FC236}">
                <a16:creationId xmlns:a16="http://schemas.microsoft.com/office/drawing/2014/main" id="{43AEE2CB-332A-1616-127C-691B3AF482C6}"/>
              </a:ext>
            </a:extLst>
          </p:cNvPr>
          <p:cNvGrpSpPr/>
          <p:nvPr/>
        </p:nvGrpSpPr>
        <p:grpSpPr>
          <a:xfrm>
            <a:off x="7595484" y="1807154"/>
            <a:ext cx="2335032" cy="881062"/>
            <a:chOff x="2693397" y="1806695"/>
            <a:chExt cx="1734224" cy="623218"/>
          </a:xfrm>
        </p:grpSpPr>
        <p:sp>
          <p:nvSpPr>
            <p:cNvPr id="18" name="Google Shape;716;p79">
              <a:extLst>
                <a:ext uri="{FF2B5EF4-FFF2-40B4-BE49-F238E27FC236}">
                  <a16:creationId xmlns:a16="http://schemas.microsoft.com/office/drawing/2014/main" id="{C166DB25-1062-5F42-462A-F97BB443BBB8}"/>
                </a:ext>
              </a:extLst>
            </p:cNvPr>
            <p:cNvSpPr/>
            <p:nvPr/>
          </p:nvSpPr>
          <p:spPr>
            <a:xfrm>
              <a:off x="2693397" y="1806695"/>
              <a:ext cx="1734224" cy="623218"/>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spcBef>
                  <a:spcPts val="0"/>
                </a:spcBef>
                <a:spcAft>
                  <a:spcPts val="0"/>
                </a:spcAft>
                <a:buNone/>
              </a:pPr>
              <a:endParaRPr lang="zh-TW" altLang="en-US"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19" name="文字方塊 18">
              <a:extLst>
                <a:ext uri="{FF2B5EF4-FFF2-40B4-BE49-F238E27FC236}">
                  <a16:creationId xmlns:a16="http://schemas.microsoft.com/office/drawing/2014/main" id="{45B73F2D-9173-9B70-4A27-BB79615D1624}"/>
                </a:ext>
              </a:extLst>
            </p:cNvPr>
            <p:cNvSpPr txBox="1"/>
            <p:nvPr/>
          </p:nvSpPr>
          <p:spPr>
            <a:xfrm>
              <a:off x="3255189" y="1969912"/>
              <a:ext cx="1149618" cy="326558"/>
            </a:xfrm>
            <a:prstGeom prst="rect">
              <a:avLst/>
            </a:prstGeom>
            <a:noFill/>
          </p:spPr>
          <p:txBody>
            <a:bodyPr wrap="square" anchor="ctr">
              <a:spAutoFit/>
            </a:bodyPr>
            <a:lstStyle/>
            <a:p>
              <a:pPr marL="0" marR="0" lvl="0" indent="0" algn="ctr" rtl="0">
                <a:spcBef>
                  <a:spcPts val="0"/>
                </a:spcBef>
                <a:spcAft>
                  <a:spcPts val="0"/>
                </a:spcAft>
                <a:buNone/>
              </a:pPr>
              <a:r>
                <a:rPr lang="zh-TW" altLang="en-US" sz="2400" b="1" dirty="0">
                  <a:solidFill>
                    <a:schemeClr val="bg1"/>
                  </a:solidFill>
                  <a:ea typeface="jf open 粉圓 1.1" panose="020F0500000000000000" pitchFamily="34" charset="-120"/>
                  <a:cs typeface="Zen Maru Gothic"/>
                  <a:sym typeface="Zen Maru Gothic"/>
                </a:rPr>
                <a:t>提案方</a:t>
              </a:r>
            </a:p>
          </p:txBody>
        </p:sp>
      </p:grpSp>
      <p:sp>
        <p:nvSpPr>
          <p:cNvPr id="20" name="Freeform 22">
            <a:extLst>
              <a:ext uri="{FF2B5EF4-FFF2-40B4-BE49-F238E27FC236}">
                <a16:creationId xmlns:a16="http://schemas.microsoft.com/office/drawing/2014/main" id="{9F3C7977-E531-0360-C97E-BB0B5A6C7571}"/>
              </a:ext>
            </a:extLst>
          </p:cNvPr>
          <p:cNvSpPr/>
          <p:nvPr/>
        </p:nvSpPr>
        <p:spPr>
          <a:xfrm>
            <a:off x="7851665" y="1954733"/>
            <a:ext cx="672590" cy="585903"/>
          </a:xfrm>
          <a:custGeom>
            <a:avLst/>
            <a:gdLst/>
            <a:ahLst/>
            <a:cxnLst/>
            <a:rect l="l" t="t" r="r" b="b"/>
            <a:pathLst>
              <a:path w="1301020" h="1284462">
                <a:moveTo>
                  <a:pt x="0" y="0"/>
                </a:moveTo>
                <a:lnTo>
                  <a:pt x="1301020" y="0"/>
                </a:lnTo>
                <a:lnTo>
                  <a:pt x="1301020" y="1284462"/>
                </a:lnTo>
                <a:lnTo>
                  <a:pt x="0" y="1284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33786296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01865A-80F9-7035-3284-4FAFB68645E2}"/>
              </a:ext>
            </a:extLst>
          </p:cNvPr>
          <p:cNvSpPr>
            <a:spLocks noGrp="1"/>
          </p:cNvSpPr>
          <p:nvPr>
            <p:ph type="title"/>
          </p:nvPr>
        </p:nvSpPr>
        <p:spPr/>
        <p:txBody>
          <a:bodyPr/>
          <a:lstStyle/>
          <a:p>
            <a:r>
              <a:rPr lang="zh-TW" altLang="zh-TW" b="0" dirty="0">
                <a:latin typeface="jf open 粉圓 1.1" panose="020F0500000000000000" pitchFamily="34" charset="-120"/>
                <a:ea typeface="jf open 粉圓 1.1" panose="020F0500000000000000" pitchFamily="34" charset="-120"/>
                <a:cs typeface="Zen Maru Gothic Medium"/>
                <a:sym typeface="Zen Maru Gothic Medium"/>
              </a:rPr>
              <a:t>開發時程</a:t>
            </a:r>
            <a:endParaRPr lang="zh-TW" altLang="en-US" dirty="0"/>
          </a:p>
        </p:txBody>
      </p:sp>
      <p:sp>
        <p:nvSpPr>
          <p:cNvPr id="5" name="Google Shape;658;p78">
            <a:extLst>
              <a:ext uri="{FF2B5EF4-FFF2-40B4-BE49-F238E27FC236}">
                <a16:creationId xmlns:a16="http://schemas.microsoft.com/office/drawing/2014/main" id="{01558BFE-68C9-963B-E661-C9A29140C851}"/>
              </a:ext>
            </a:extLst>
          </p:cNvPr>
          <p:cNvSpPr/>
          <p:nvPr/>
        </p:nvSpPr>
        <p:spPr>
          <a:xfrm>
            <a:off x="427588" y="2936349"/>
            <a:ext cx="1972515" cy="2582500"/>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6" name="Google Shape;659;p78">
            <a:extLst>
              <a:ext uri="{FF2B5EF4-FFF2-40B4-BE49-F238E27FC236}">
                <a16:creationId xmlns:a16="http://schemas.microsoft.com/office/drawing/2014/main" id="{3F9E7B83-CB14-E049-6BD0-F2CE5079363B}"/>
              </a:ext>
            </a:extLst>
          </p:cNvPr>
          <p:cNvSpPr/>
          <p:nvPr/>
        </p:nvSpPr>
        <p:spPr>
          <a:xfrm>
            <a:off x="2768663" y="3533023"/>
            <a:ext cx="1972515" cy="2959852"/>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7" name="Google Shape;660;p78">
            <a:extLst>
              <a:ext uri="{FF2B5EF4-FFF2-40B4-BE49-F238E27FC236}">
                <a16:creationId xmlns:a16="http://schemas.microsoft.com/office/drawing/2014/main" id="{D83027F6-CE2A-54FA-CF31-20092AD351E0}"/>
              </a:ext>
            </a:extLst>
          </p:cNvPr>
          <p:cNvGrpSpPr/>
          <p:nvPr/>
        </p:nvGrpSpPr>
        <p:grpSpPr>
          <a:xfrm>
            <a:off x="977467" y="2499799"/>
            <a:ext cx="872401" cy="872870"/>
            <a:chOff x="-62725" y="-2035"/>
            <a:chExt cx="2665449" cy="2544070"/>
          </a:xfrm>
        </p:grpSpPr>
        <p:sp>
          <p:nvSpPr>
            <p:cNvPr id="8" name="Google Shape;661;p78">
              <a:extLst>
                <a:ext uri="{FF2B5EF4-FFF2-40B4-BE49-F238E27FC236}">
                  <a16:creationId xmlns:a16="http://schemas.microsoft.com/office/drawing/2014/main" id="{48550E8B-00D2-93D6-803B-8BD6ED6A0B2C}"/>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9" name="Google Shape;662;p78">
              <a:extLst>
                <a:ext uri="{FF2B5EF4-FFF2-40B4-BE49-F238E27FC236}">
                  <a16:creationId xmlns:a16="http://schemas.microsoft.com/office/drawing/2014/main" id="{6FD68503-093F-048B-2B0A-BE4F2540F260}"/>
                </a:ext>
              </a:extLst>
            </p:cNvPr>
            <p:cNvSpPr/>
            <p:nvPr/>
          </p:nvSpPr>
          <p:spPr>
            <a:xfrm>
              <a:off x="1261854" y="2605"/>
              <a:ext cx="1183873" cy="927005"/>
            </a:xfrm>
            <a:custGeom>
              <a:avLst/>
              <a:gdLst/>
              <a:ahLst/>
              <a:cxnLst/>
              <a:rect l="l" t="t" r="r" b="b"/>
              <a:pathLst>
                <a:path w="1183873" h="927005" extrusionOk="0">
                  <a:moveTo>
                    <a:pt x="149257" y="5259"/>
                  </a:moveTo>
                  <a:cubicBezTo>
                    <a:pt x="594209" y="55006"/>
                    <a:pt x="980093" y="335367"/>
                    <a:pt x="1164903" y="743169"/>
                  </a:cubicBezTo>
                  <a:cubicBezTo>
                    <a:pt x="1183873" y="784535"/>
                    <a:pt x="1179260" y="832889"/>
                    <a:pt x="1152810" y="869922"/>
                  </a:cubicBezTo>
                  <a:cubicBezTo>
                    <a:pt x="1126360" y="906955"/>
                    <a:pt x="1082118" y="927005"/>
                    <a:pt x="1036835" y="922481"/>
                  </a:cubicBezTo>
                  <a:cubicBezTo>
                    <a:pt x="991552" y="917956"/>
                    <a:pt x="952151" y="889548"/>
                    <a:pt x="933552" y="848014"/>
                  </a:cubicBezTo>
                  <a:cubicBezTo>
                    <a:pt x="785704" y="521773"/>
                    <a:pt x="476996" y="297484"/>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10" name="Google Shape;663;p78">
            <a:extLst>
              <a:ext uri="{FF2B5EF4-FFF2-40B4-BE49-F238E27FC236}">
                <a16:creationId xmlns:a16="http://schemas.microsoft.com/office/drawing/2014/main" id="{2DB2C903-C9F8-14D9-8840-DBA43F31A8CF}"/>
              </a:ext>
            </a:extLst>
          </p:cNvPr>
          <p:cNvGrpSpPr/>
          <p:nvPr/>
        </p:nvGrpSpPr>
        <p:grpSpPr>
          <a:xfrm>
            <a:off x="3318521" y="3114699"/>
            <a:ext cx="881950" cy="872870"/>
            <a:chOff x="-62725" y="-2035"/>
            <a:chExt cx="2694624" cy="2544070"/>
          </a:xfrm>
        </p:grpSpPr>
        <p:sp>
          <p:nvSpPr>
            <p:cNvPr id="11" name="Google Shape;664;p78">
              <a:extLst>
                <a:ext uri="{FF2B5EF4-FFF2-40B4-BE49-F238E27FC236}">
                  <a16:creationId xmlns:a16="http://schemas.microsoft.com/office/drawing/2014/main" id="{AE5FAF87-B845-1D9F-14E9-AEADFCBD6375}"/>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12" name="Google Shape;665;p78">
              <a:extLst>
                <a:ext uri="{FF2B5EF4-FFF2-40B4-BE49-F238E27FC236}">
                  <a16:creationId xmlns:a16="http://schemas.microsoft.com/office/drawing/2014/main" id="{2A60026D-2479-9222-214A-96BA6609E79C}"/>
                </a:ext>
              </a:extLst>
            </p:cNvPr>
            <p:cNvSpPr/>
            <p:nvPr/>
          </p:nvSpPr>
          <p:spPr>
            <a:xfrm>
              <a:off x="1261854" y="2605"/>
              <a:ext cx="1370045" cy="2246921"/>
            </a:xfrm>
            <a:custGeom>
              <a:avLst/>
              <a:gdLst/>
              <a:ahLst/>
              <a:cxnLst/>
              <a:rect l="l" t="t" r="r" b="b"/>
              <a:pathLst>
                <a:path w="1370045" h="2246921" extrusionOk="0">
                  <a:moveTo>
                    <a:pt x="149257" y="5259"/>
                  </a:moveTo>
                  <a:cubicBezTo>
                    <a:pt x="644711" y="60652"/>
                    <a:pt x="1061930" y="400803"/>
                    <a:pt x="1215988" y="874943"/>
                  </a:cubicBezTo>
                  <a:cubicBezTo>
                    <a:pt x="1370045" y="1349084"/>
                    <a:pt x="1232443" y="1869507"/>
                    <a:pt x="864172" y="2205542"/>
                  </a:cubicBezTo>
                  <a:cubicBezTo>
                    <a:pt x="830693" y="2236366"/>
                    <a:pt x="783279" y="2246921"/>
                    <a:pt x="739885" y="2233209"/>
                  </a:cubicBezTo>
                  <a:cubicBezTo>
                    <a:pt x="696492" y="2219498"/>
                    <a:pt x="663751" y="2183617"/>
                    <a:pt x="654061" y="2139152"/>
                  </a:cubicBezTo>
                  <a:cubicBezTo>
                    <a:pt x="644371" y="2094687"/>
                    <a:pt x="659213" y="2048436"/>
                    <a:pt x="692967" y="2017912"/>
                  </a:cubicBezTo>
                  <a:cubicBezTo>
                    <a:pt x="987584" y="1749084"/>
                    <a:pt x="1097665" y="1332746"/>
                    <a:pt x="974419" y="953434"/>
                  </a:cubicBezTo>
                  <a:cubicBezTo>
                    <a:pt x="851173" y="574121"/>
                    <a:pt x="517398" y="302001"/>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13" name="Google Shape;666;p78">
            <a:extLst>
              <a:ext uri="{FF2B5EF4-FFF2-40B4-BE49-F238E27FC236}">
                <a16:creationId xmlns:a16="http://schemas.microsoft.com/office/drawing/2014/main" id="{AFA58605-78BA-1DB6-5A5E-88A05E8DC320}"/>
              </a:ext>
            </a:extLst>
          </p:cNvPr>
          <p:cNvGrpSpPr/>
          <p:nvPr/>
        </p:nvGrpSpPr>
        <p:grpSpPr>
          <a:xfrm>
            <a:off x="1077376" y="2582171"/>
            <a:ext cx="672423" cy="708355"/>
            <a:chOff x="1813" y="0"/>
            <a:chExt cx="809173" cy="812800"/>
          </a:xfrm>
        </p:grpSpPr>
        <p:sp>
          <p:nvSpPr>
            <p:cNvPr id="14" name="Google Shape;667;p78">
              <a:extLst>
                <a:ext uri="{FF2B5EF4-FFF2-40B4-BE49-F238E27FC236}">
                  <a16:creationId xmlns:a16="http://schemas.microsoft.com/office/drawing/2014/main" id="{D51D925E-02D0-A72A-94BC-E4E24D51E4F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15" name="Google Shape;668;p78">
              <a:extLst>
                <a:ext uri="{FF2B5EF4-FFF2-40B4-BE49-F238E27FC236}">
                  <a16:creationId xmlns:a16="http://schemas.microsoft.com/office/drawing/2014/main" id="{9B520213-1B6F-4063-70F3-20A25BC00630}"/>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1</a:t>
              </a:r>
              <a:endParaRPr>
                <a:latin typeface="jf open 粉圓 1.1" panose="020F0500000000000000" pitchFamily="34" charset="-120"/>
                <a:ea typeface="jf open 粉圓 1.1" panose="020F0500000000000000" pitchFamily="34" charset="-120"/>
              </a:endParaRPr>
            </a:p>
          </p:txBody>
        </p:sp>
      </p:grpSp>
      <p:grpSp>
        <p:nvGrpSpPr>
          <p:cNvPr id="16" name="Google Shape;669;p78">
            <a:extLst>
              <a:ext uri="{FF2B5EF4-FFF2-40B4-BE49-F238E27FC236}">
                <a16:creationId xmlns:a16="http://schemas.microsoft.com/office/drawing/2014/main" id="{8464B3F7-1729-C13E-1DB2-12185DD05AFE}"/>
              </a:ext>
            </a:extLst>
          </p:cNvPr>
          <p:cNvGrpSpPr/>
          <p:nvPr/>
        </p:nvGrpSpPr>
        <p:grpSpPr>
          <a:xfrm>
            <a:off x="3418430" y="3197071"/>
            <a:ext cx="672423" cy="708355"/>
            <a:chOff x="1813" y="0"/>
            <a:chExt cx="809173" cy="812800"/>
          </a:xfrm>
        </p:grpSpPr>
        <p:sp>
          <p:nvSpPr>
            <p:cNvPr id="17" name="Google Shape;670;p78">
              <a:extLst>
                <a:ext uri="{FF2B5EF4-FFF2-40B4-BE49-F238E27FC236}">
                  <a16:creationId xmlns:a16="http://schemas.microsoft.com/office/drawing/2014/main" id="{5EAD858C-8B66-9CD5-3FDD-1CE46C627D9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18" name="Google Shape;671;p78">
              <a:extLst>
                <a:ext uri="{FF2B5EF4-FFF2-40B4-BE49-F238E27FC236}">
                  <a16:creationId xmlns:a16="http://schemas.microsoft.com/office/drawing/2014/main" id="{05875C71-FDFD-A069-F2A2-D8406FA118CF}"/>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2</a:t>
              </a:r>
              <a:endParaRPr>
                <a:latin typeface="jf open 粉圓 1.1" panose="020F0500000000000000" pitchFamily="34" charset="-120"/>
                <a:ea typeface="jf open 粉圓 1.1" panose="020F0500000000000000" pitchFamily="34" charset="-120"/>
              </a:endParaRPr>
            </a:p>
          </p:txBody>
        </p:sp>
      </p:grpSp>
      <p:sp>
        <p:nvSpPr>
          <p:cNvPr id="19" name="Google Shape;672;p78">
            <a:extLst>
              <a:ext uri="{FF2B5EF4-FFF2-40B4-BE49-F238E27FC236}">
                <a16:creationId xmlns:a16="http://schemas.microsoft.com/office/drawing/2014/main" id="{275B25DB-9310-CD1C-FE6A-3F4A132F5FC0}"/>
              </a:ext>
            </a:extLst>
          </p:cNvPr>
          <p:cNvSpPr/>
          <p:nvPr/>
        </p:nvSpPr>
        <p:spPr>
          <a:xfrm>
            <a:off x="4966350" y="2936348"/>
            <a:ext cx="2163918" cy="2959852"/>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20" name="Google Shape;673;p78">
            <a:extLst>
              <a:ext uri="{FF2B5EF4-FFF2-40B4-BE49-F238E27FC236}">
                <a16:creationId xmlns:a16="http://schemas.microsoft.com/office/drawing/2014/main" id="{37800DB3-2590-96EF-9CC0-A109775B7CE4}"/>
              </a:ext>
            </a:extLst>
          </p:cNvPr>
          <p:cNvGrpSpPr/>
          <p:nvPr/>
        </p:nvGrpSpPr>
        <p:grpSpPr>
          <a:xfrm>
            <a:off x="5659625" y="2499799"/>
            <a:ext cx="882184" cy="902674"/>
            <a:chOff x="-62725" y="-2035"/>
            <a:chExt cx="2695338" cy="2630936"/>
          </a:xfrm>
        </p:grpSpPr>
        <p:sp>
          <p:nvSpPr>
            <p:cNvPr id="21" name="Google Shape;674;p78">
              <a:extLst>
                <a:ext uri="{FF2B5EF4-FFF2-40B4-BE49-F238E27FC236}">
                  <a16:creationId xmlns:a16="http://schemas.microsoft.com/office/drawing/2014/main" id="{8A2C5586-ABA5-C068-A104-5767ADE71991}"/>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22" name="Google Shape;675;p78">
              <a:extLst>
                <a:ext uri="{FF2B5EF4-FFF2-40B4-BE49-F238E27FC236}">
                  <a16:creationId xmlns:a16="http://schemas.microsoft.com/office/drawing/2014/main" id="{72A99F04-27F0-F96A-563C-C22449329F31}"/>
                </a:ext>
              </a:extLst>
            </p:cNvPr>
            <p:cNvSpPr/>
            <p:nvPr/>
          </p:nvSpPr>
          <p:spPr>
            <a:xfrm>
              <a:off x="577207" y="2605"/>
              <a:ext cx="2055406" cy="2626296"/>
            </a:xfrm>
            <a:custGeom>
              <a:avLst/>
              <a:gdLst/>
              <a:ahLst/>
              <a:cxnLst/>
              <a:rect l="l" t="t" r="r" b="b"/>
              <a:pathLst>
                <a:path w="2055406" h="2626296" extrusionOk="0">
                  <a:moveTo>
                    <a:pt x="833904" y="5259"/>
                  </a:moveTo>
                  <a:cubicBezTo>
                    <a:pt x="1346372" y="62555"/>
                    <a:pt x="1773324" y="424033"/>
                    <a:pt x="1914365" y="920031"/>
                  </a:cubicBezTo>
                  <a:cubicBezTo>
                    <a:pt x="2055406" y="1416029"/>
                    <a:pt x="1882535" y="1948072"/>
                    <a:pt x="1476890" y="2266441"/>
                  </a:cubicBezTo>
                  <a:cubicBezTo>
                    <a:pt x="1071245" y="2584809"/>
                    <a:pt x="513362" y="2626296"/>
                    <a:pt x="65089" y="2371428"/>
                  </a:cubicBezTo>
                  <a:cubicBezTo>
                    <a:pt x="25428" y="2349112"/>
                    <a:pt x="738" y="2307281"/>
                    <a:pt x="369" y="2261774"/>
                  </a:cubicBezTo>
                  <a:cubicBezTo>
                    <a:pt x="0" y="2216267"/>
                    <a:pt x="24008" y="2174041"/>
                    <a:pt x="63302" y="2151085"/>
                  </a:cubicBezTo>
                  <a:cubicBezTo>
                    <a:pt x="102596" y="2128129"/>
                    <a:pt x="151170" y="2127952"/>
                    <a:pt x="190630" y="2150621"/>
                  </a:cubicBezTo>
                  <a:cubicBezTo>
                    <a:pt x="549249" y="2354516"/>
                    <a:pt x="995555" y="2321327"/>
                    <a:pt x="1320071" y="2066631"/>
                  </a:cubicBezTo>
                  <a:cubicBezTo>
                    <a:pt x="1644586" y="1811936"/>
                    <a:pt x="1782883" y="1386302"/>
                    <a:pt x="1670051" y="989504"/>
                  </a:cubicBezTo>
                  <a:cubicBezTo>
                    <a:pt x="1557218" y="592705"/>
                    <a:pt x="1215656" y="303523"/>
                    <a:pt x="805682" y="257686"/>
                  </a:cubicBezTo>
                  <a:cubicBezTo>
                    <a:pt x="760433" y="252832"/>
                    <a:pt x="721240" y="224138"/>
                    <a:pt x="702944" y="182469"/>
                  </a:cubicBezTo>
                  <a:cubicBezTo>
                    <a:pt x="684647" y="140801"/>
                    <a:pt x="690044" y="92528"/>
                    <a:pt x="717091" y="55929"/>
                  </a:cubicBezTo>
                  <a:cubicBezTo>
                    <a:pt x="744138" y="19330"/>
                    <a:pt x="788701" y="0"/>
                    <a:pt x="833904"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23" name="Google Shape;676;p78">
            <a:extLst>
              <a:ext uri="{FF2B5EF4-FFF2-40B4-BE49-F238E27FC236}">
                <a16:creationId xmlns:a16="http://schemas.microsoft.com/office/drawing/2014/main" id="{34D9CBD0-0642-A181-E3F9-E56CCECE0CD3}"/>
              </a:ext>
            </a:extLst>
          </p:cNvPr>
          <p:cNvGrpSpPr/>
          <p:nvPr/>
        </p:nvGrpSpPr>
        <p:grpSpPr>
          <a:xfrm>
            <a:off x="5759534" y="2582171"/>
            <a:ext cx="672423" cy="708355"/>
            <a:chOff x="1813" y="0"/>
            <a:chExt cx="809173" cy="812800"/>
          </a:xfrm>
        </p:grpSpPr>
        <p:sp>
          <p:nvSpPr>
            <p:cNvPr id="24" name="Google Shape;677;p78">
              <a:extLst>
                <a:ext uri="{FF2B5EF4-FFF2-40B4-BE49-F238E27FC236}">
                  <a16:creationId xmlns:a16="http://schemas.microsoft.com/office/drawing/2014/main" id="{A5017904-A492-E23A-89F8-473CE3D7878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25" name="Google Shape;678;p78">
              <a:extLst>
                <a:ext uri="{FF2B5EF4-FFF2-40B4-BE49-F238E27FC236}">
                  <a16:creationId xmlns:a16="http://schemas.microsoft.com/office/drawing/2014/main" id="{A869470C-85D5-D700-28AE-9D14DC1C5730}"/>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3</a:t>
              </a:r>
              <a:endParaRPr>
                <a:latin typeface="jf open 粉圓 1.1" panose="020F0500000000000000" pitchFamily="34" charset="-120"/>
                <a:ea typeface="jf open 粉圓 1.1" panose="020F0500000000000000" pitchFamily="34" charset="-120"/>
              </a:endParaRPr>
            </a:p>
          </p:txBody>
        </p:sp>
      </p:grpSp>
      <p:sp>
        <p:nvSpPr>
          <p:cNvPr id="26" name="Google Shape;679;p78">
            <a:extLst>
              <a:ext uri="{FF2B5EF4-FFF2-40B4-BE49-F238E27FC236}">
                <a16:creationId xmlns:a16="http://schemas.microsoft.com/office/drawing/2014/main" id="{DF0E84DE-4103-1BC7-7BCA-A3B408F1CE11}"/>
              </a:ext>
            </a:extLst>
          </p:cNvPr>
          <p:cNvSpPr/>
          <p:nvPr/>
        </p:nvSpPr>
        <p:spPr>
          <a:xfrm>
            <a:off x="7521975" y="3552098"/>
            <a:ext cx="1972515" cy="2959852"/>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27" name="Google Shape;680;p78">
            <a:extLst>
              <a:ext uri="{FF2B5EF4-FFF2-40B4-BE49-F238E27FC236}">
                <a16:creationId xmlns:a16="http://schemas.microsoft.com/office/drawing/2014/main" id="{9DEFED6C-4612-6A6D-9B17-92C40E2E4DAA}"/>
              </a:ext>
            </a:extLst>
          </p:cNvPr>
          <p:cNvGrpSpPr/>
          <p:nvPr/>
        </p:nvGrpSpPr>
        <p:grpSpPr>
          <a:xfrm>
            <a:off x="8066328" y="3115549"/>
            <a:ext cx="887437" cy="900125"/>
            <a:chOff x="-79570" y="-2035"/>
            <a:chExt cx="2711388" cy="2623505"/>
          </a:xfrm>
        </p:grpSpPr>
        <p:sp>
          <p:nvSpPr>
            <p:cNvPr id="28" name="Google Shape;681;p78">
              <a:extLst>
                <a:ext uri="{FF2B5EF4-FFF2-40B4-BE49-F238E27FC236}">
                  <a16:creationId xmlns:a16="http://schemas.microsoft.com/office/drawing/2014/main" id="{DE3E6FD9-2D61-7497-23A4-207C1F9BB93A}"/>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29" name="Google Shape;682;p78">
              <a:extLst>
                <a:ext uri="{FF2B5EF4-FFF2-40B4-BE49-F238E27FC236}">
                  <a16:creationId xmlns:a16="http://schemas.microsoft.com/office/drawing/2014/main" id="{039A8A11-A3E4-8509-435F-BEFED6BEDE82}"/>
                </a:ext>
              </a:extLst>
            </p:cNvPr>
            <p:cNvSpPr/>
            <p:nvPr/>
          </p:nvSpPr>
          <p:spPr>
            <a:xfrm>
              <a:off x="-79570" y="2605"/>
              <a:ext cx="2711388" cy="2618865"/>
            </a:xfrm>
            <a:custGeom>
              <a:avLst/>
              <a:gdLst/>
              <a:ahLst/>
              <a:cxnLst/>
              <a:rect l="l" t="t" r="r" b="b"/>
              <a:pathLst>
                <a:path w="2711388" h="2618865" extrusionOk="0">
                  <a:moveTo>
                    <a:pt x="1490681" y="5259"/>
                  </a:moveTo>
                  <a:cubicBezTo>
                    <a:pt x="2011693" y="63510"/>
                    <a:pt x="2443367" y="435917"/>
                    <a:pt x="2577377" y="942758"/>
                  </a:cubicBezTo>
                  <a:cubicBezTo>
                    <a:pt x="2711388" y="1449598"/>
                    <a:pt x="2520191" y="1986696"/>
                    <a:pt x="2096057" y="2294847"/>
                  </a:cubicBezTo>
                  <a:cubicBezTo>
                    <a:pt x="1671924" y="2602998"/>
                    <a:pt x="1102031" y="2618865"/>
                    <a:pt x="661408" y="2334791"/>
                  </a:cubicBezTo>
                  <a:cubicBezTo>
                    <a:pt x="220786" y="2050717"/>
                    <a:pt x="0" y="1525090"/>
                    <a:pt x="105601" y="1011578"/>
                  </a:cubicBezTo>
                  <a:cubicBezTo>
                    <a:pt x="114569" y="966962"/>
                    <a:pt x="146723" y="930554"/>
                    <a:pt x="189889" y="916140"/>
                  </a:cubicBezTo>
                  <a:cubicBezTo>
                    <a:pt x="233054" y="901727"/>
                    <a:pt x="280633" y="911511"/>
                    <a:pt x="314608" y="941788"/>
                  </a:cubicBezTo>
                  <a:cubicBezTo>
                    <a:pt x="348583" y="972066"/>
                    <a:pt x="363761" y="1018207"/>
                    <a:pt x="354395" y="1062742"/>
                  </a:cubicBezTo>
                  <a:cubicBezTo>
                    <a:pt x="269914" y="1473551"/>
                    <a:pt x="446543" y="1894052"/>
                    <a:pt x="799041" y="2121312"/>
                  </a:cubicBezTo>
                  <a:cubicBezTo>
                    <a:pt x="1151539" y="2348571"/>
                    <a:pt x="1607453" y="2335877"/>
                    <a:pt x="1946760" y="2089356"/>
                  </a:cubicBezTo>
                  <a:cubicBezTo>
                    <a:pt x="2286067" y="1842835"/>
                    <a:pt x="2439024" y="1413158"/>
                    <a:pt x="2331816" y="1007685"/>
                  </a:cubicBezTo>
                  <a:cubicBezTo>
                    <a:pt x="2224607" y="602213"/>
                    <a:pt x="1879268" y="304287"/>
                    <a:pt x="1462459" y="257686"/>
                  </a:cubicBezTo>
                  <a:cubicBezTo>
                    <a:pt x="1417210" y="252832"/>
                    <a:pt x="1378017" y="224138"/>
                    <a:pt x="1359721" y="182469"/>
                  </a:cubicBezTo>
                  <a:cubicBezTo>
                    <a:pt x="1341424" y="140801"/>
                    <a:pt x="1346821" y="92528"/>
                    <a:pt x="1373868" y="55929"/>
                  </a:cubicBezTo>
                  <a:cubicBezTo>
                    <a:pt x="1400915" y="19330"/>
                    <a:pt x="1445478" y="0"/>
                    <a:pt x="1490681"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30" name="Google Shape;683;p78">
            <a:extLst>
              <a:ext uri="{FF2B5EF4-FFF2-40B4-BE49-F238E27FC236}">
                <a16:creationId xmlns:a16="http://schemas.microsoft.com/office/drawing/2014/main" id="{F81E66D7-C6B6-834E-1E19-572916069E07}"/>
              </a:ext>
            </a:extLst>
          </p:cNvPr>
          <p:cNvGrpSpPr/>
          <p:nvPr/>
        </p:nvGrpSpPr>
        <p:grpSpPr>
          <a:xfrm>
            <a:off x="8171751" y="3197921"/>
            <a:ext cx="672423" cy="708355"/>
            <a:chOff x="1813" y="0"/>
            <a:chExt cx="809173" cy="812800"/>
          </a:xfrm>
        </p:grpSpPr>
        <p:sp>
          <p:nvSpPr>
            <p:cNvPr id="31" name="Google Shape;684;p78">
              <a:extLst>
                <a:ext uri="{FF2B5EF4-FFF2-40B4-BE49-F238E27FC236}">
                  <a16:creationId xmlns:a16="http://schemas.microsoft.com/office/drawing/2014/main" id="{6B3E88A9-B159-3B2A-2234-7E41BAC0BBD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32" name="Google Shape;685;p78">
              <a:extLst>
                <a:ext uri="{FF2B5EF4-FFF2-40B4-BE49-F238E27FC236}">
                  <a16:creationId xmlns:a16="http://schemas.microsoft.com/office/drawing/2014/main" id="{883A077F-75AB-90EE-13B7-6949FE656A87}"/>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4</a:t>
              </a:r>
              <a:endParaRPr>
                <a:latin typeface="jf open 粉圓 1.1" panose="020F0500000000000000" pitchFamily="34" charset="-120"/>
                <a:ea typeface="jf open 粉圓 1.1" panose="020F0500000000000000" pitchFamily="34" charset="-120"/>
              </a:endParaRPr>
            </a:p>
          </p:txBody>
        </p:sp>
      </p:grpSp>
      <p:sp>
        <p:nvSpPr>
          <p:cNvPr id="33" name="Google Shape;686;p78">
            <a:extLst>
              <a:ext uri="{FF2B5EF4-FFF2-40B4-BE49-F238E27FC236}">
                <a16:creationId xmlns:a16="http://schemas.microsoft.com/office/drawing/2014/main" id="{A8E4ADA8-26F9-6E6F-776D-26A8B4A52621}"/>
              </a:ext>
            </a:extLst>
          </p:cNvPr>
          <p:cNvSpPr/>
          <p:nvPr/>
        </p:nvSpPr>
        <p:spPr>
          <a:xfrm>
            <a:off x="9791888" y="2936348"/>
            <a:ext cx="1972515" cy="1762795"/>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34" name="Google Shape;687;p78">
            <a:extLst>
              <a:ext uri="{FF2B5EF4-FFF2-40B4-BE49-F238E27FC236}">
                <a16:creationId xmlns:a16="http://schemas.microsoft.com/office/drawing/2014/main" id="{1D19A099-74E8-F7B5-935E-D5374593EE10}"/>
              </a:ext>
            </a:extLst>
          </p:cNvPr>
          <p:cNvGrpSpPr/>
          <p:nvPr/>
        </p:nvGrpSpPr>
        <p:grpSpPr>
          <a:xfrm>
            <a:off x="10341784" y="2499799"/>
            <a:ext cx="872401" cy="872870"/>
            <a:chOff x="-62725" y="-2035"/>
            <a:chExt cx="2665449" cy="2544070"/>
          </a:xfrm>
        </p:grpSpPr>
        <p:sp>
          <p:nvSpPr>
            <p:cNvPr id="35" name="Google Shape;688;p78">
              <a:extLst>
                <a:ext uri="{FF2B5EF4-FFF2-40B4-BE49-F238E27FC236}">
                  <a16:creationId xmlns:a16="http://schemas.microsoft.com/office/drawing/2014/main" id="{02A6AC35-F84D-FEDC-1109-4CADE14FBDC6}"/>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36" name="Google Shape;689;p78">
              <a:extLst>
                <a:ext uri="{FF2B5EF4-FFF2-40B4-BE49-F238E27FC236}">
                  <a16:creationId xmlns:a16="http://schemas.microsoft.com/office/drawing/2014/main" id="{3718D94D-9BBE-606E-A83A-71E1ECF5833B}"/>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37" name="Google Shape;690;p78">
            <a:extLst>
              <a:ext uri="{FF2B5EF4-FFF2-40B4-BE49-F238E27FC236}">
                <a16:creationId xmlns:a16="http://schemas.microsoft.com/office/drawing/2014/main" id="{4985C65E-0C54-956E-18C6-BDB3A754D6B3}"/>
              </a:ext>
            </a:extLst>
          </p:cNvPr>
          <p:cNvGrpSpPr/>
          <p:nvPr/>
        </p:nvGrpSpPr>
        <p:grpSpPr>
          <a:xfrm>
            <a:off x="10441694" y="2582171"/>
            <a:ext cx="672423" cy="708355"/>
            <a:chOff x="1813" y="0"/>
            <a:chExt cx="809173" cy="812800"/>
          </a:xfrm>
        </p:grpSpPr>
        <p:sp>
          <p:nvSpPr>
            <p:cNvPr id="38" name="Google Shape;691;p78">
              <a:extLst>
                <a:ext uri="{FF2B5EF4-FFF2-40B4-BE49-F238E27FC236}">
                  <a16:creationId xmlns:a16="http://schemas.microsoft.com/office/drawing/2014/main" id="{4298A3E2-B5AB-A736-4674-53BF89AF7BB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39" name="Google Shape;692;p78">
              <a:extLst>
                <a:ext uri="{FF2B5EF4-FFF2-40B4-BE49-F238E27FC236}">
                  <a16:creationId xmlns:a16="http://schemas.microsoft.com/office/drawing/2014/main" id="{28CBDD1A-54F2-4FD0-4489-D93DC8680F35}"/>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5</a:t>
              </a:r>
              <a:endParaRPr>
                <a:latin typeface="jf open 粉圓 1.1" panose="020F0500000000000000" pitchFamily="34" charset="-120"/>
                <a:ea typeface="jf open 粉圓 1.1" panose="020F0500000000000000" pitchFamily="34" charset="-120"/>
              </a:endParaRPr>
            </a:p>
          </p:txBody>
        </p:sp>
      </p:grpSp>
      <p:sp>
        <p:nvSpPr>
          <p:cNvPr id="40" name="Google Shape;693;p78">
            <a:extLst>
              <a:ext uri="{FF2B5EF4-FFF2-40B4-BE49-F238E27FC236}">
                <a16:creationId xmlns:a16="http://schemas.microsoft.com/office/drawing/2014/main" id="{F896D3FC-C76E-C111-8E31-E9F1E0169487}"/>
              </a:ext>
            </a:extLst>
          </p:cNvPr>
          <p:cNvSpPr txBox="1"/>
          <p:nvPr/>
        </p:nvSpPr>
        <p:spPr>
          <a:xfrm>
            <a:off x="685895" y="2002548"/>
            <a:ext cx="1455900" cy="307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zh-TW" sz="2400" dirty="0">
                <a:solidFill>
                  <a:schemeClr val="accent2"/>
                </a:solidFill>
                <a:latin typeface="jf open 粉圓 1.1" panose="020F0500000000000000" pitchFamily="34" charset="-120"/>
                <a:ea typeface="jf open 粉圓 1.1" panose="020F0500000000000000" pitchFamily="34" charset="-120"/>
                <a:cs typeface="Zen Maru Gothic"/>
                <a:sym typeface="Zen Maru Gothic"/>
              </a:rPr>
              <a:t>發想</a:t>
            </a:r>
            <a:endParaRPr sz="2400" dirty="0">
              <a:solidFill>
                <a:schemeClr val="accent2"/>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1" name="Google Shape;694;p78">
            <a:extLst>
              <a:ext uri="{FF2B5EF4-FFF2-40B4-BE49-F238E27FC236}">
                <a16:creationId xmlns:a16="http://schemas.microsoft.com/office/drawing/2014/main" id="{32F326E4-54DD-2A61-5482-56B43CF50070}"/>
              </a:ext>
            </a:extLst>
          </p:cNvPr>
          <p:cNvSpPr txBox="1"/>
          <p:nvPr/>
        </p:nvSpPr>
        <p:spPr>
          <a:xfrm>
            <a:off x="3076757" y="2582186"/>
            <a:ext cx="14559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設計</a:t>
            </a:r>
            <a:endParaRPr sz="1000">
              <a:latin typeface="jf open 粉圓 1.1" panose="020F0500000000000000" pitchFamily="34" charset="-120"/>
              <a:ea typeface="jf open 粉圓 1.1" panose="020F0500000000000000" pitchFamily="34" charset="-120"/>
            </a:endParaRPr>
          </a:p>
        </p:txBody>
      </p:sp>
      <p:sp>
        <p:nvSpPr>
          <p:cNvPr id="42" name="Google Shape;695;p78">
            <a:extLst>
              <a:ext uri="{FF2B5EF4-FFF2-40B4-BE49-F238E27FC236}">
                <a16:creationId xmlns:a16="http://schemas.microsoft.com/office/drawing/2014/main" id="{4CE94296-AB00-84B4-C642-F972F400D60E}"/>
              </a:ext>
            </a:extLst>
          </p:cNvPr>
          <p:cNvSpPr/>
          <p:nvPr/>
        </p:nvSpPr>
        <p:spPr>
          <a:xfrm rot="16209603">
            <a:off x="2687981" y="2880091"/>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3" name="Google Shape;696;p78">
            <a:extLst>
              <a:ext uri="{FF2B5EF4-FFF2-40B4-BE49-F238E27FC236}">
                <a16:creationId xmlns:a16="http://schemas.microsoft.com/office/drawing/2014/main" id="{2CCE22FA-094F-F045-09F2-B61829013F56}"/>
              </a:ext>
            </a:extLst>
          </p:cNvPr>
          <p:cNvSpPr/>
          <p:nvPr/>
        </p:nvSpPr>
        <p:spPr>
          <a:xfrm rot="15495445" flipH="1">
            <a:off x="5168882" y="5641522"/>
            <a:ext cx="388651" cy="829559"/>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4" name="Google Shape;697;p78">
            <a:extLst>
              <a:ext uri="{FF2B5EF4-FFF2-40B4-BE49-F238E27FC236}">
                <a16:creationId xmlns:a16="http://schemas.microsoft.com/office/drawing/2014/main" id="{F5002765-D159-CE7D-911F-5BE5D2D7C52A}"/>
              </a:ext>
            </a:extLst>
          </p:cNvPr>
          <p:cNvSpPr/>
          <p:nvPr/>
        </p:nvSpPr>
        <p:spPr>
          <a:xfrm rot="16209603">
            <a:off x="7426706" y="2880091"/>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5" name="Google Shape;698;p78">
            <a:extLst>
              <a:ext uri="{FF2B5EF4-FFF2-40B4-BE49-F238E27FC236}">
                <a16:creationId xmlns:a16="http://schemas.microsoft.com/office/drawing/2014/main" id="{ED6DE954-9EA8-6447-AAF2-596F2AA598FF}"/>
              </a:ext>
            </a:extLst>
          </p:cNvPr>
          <p:cNvSpPr/>
          <p:nvPr/>
        </p:nvSpPr>
        <p:spPr>
          <a:xfrm rot="14822046" flipH="1">
            <a:off x="9852353" y="4747639"/>
            <a:ext cx="299508" cy="82837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6" name="Google Shape;699;p78">
            <a:extLst>
              <a:ext uri="{FF2B5EF4-FFF2-40B4-BE49-F238E27FC236}">
                <a16:creationId xmlns:a16="http://schemas.microsoft.com/office/drawing/2014/main" id="{9F470BD1-EDD7-E003-A933-362896A22170}"/>
              </a:ext>
            </a:extLst>
          </p:cNvPr>
          <p:cNvSpPr txBox="1"/>
          <p:nvPr/>
        </p:nvSpPr>
        <p:spPr>
          <a:xfrm>
            <a:off x="5367932" y="1935699"/>
            <a:ext cx="14559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開發</a:t>
            </a:r>
            <a:endParaRPr sz="1000">
              <a:latin typeface="jf open 粉圓 1.1" panose="020F0500000000000000" pitchFamily="34" charset="-120"/>
              <a:ea typeface="jf open 粉圓 1.1" panose="020F0500000000000000" pitchFamily="34" charset="-120"/>
            </a:endParaRPr>
          </a:p>
        </p:txBody>
      </p:sp>
      <p:sp>
        <p:nvSpPr>
          <p:cNvPr id="47" name="Google Shape;700;p78">
            <a:extLst>
              <a:ext uri="{FF2B5EF4-FFF2-40B4-BE49-F238E27FC236}">
                <a16:creationId xmlns:a16="http://schemas.microsoft.com/office/drawing/2014/main" id="{DAF9A133-F1BD-B4FE-24E0-30772939B9DA}"/>
              </a:ext>
            </a:extLst>
          </p:cNvPr>
          <p:cNvSpPr txBox="1"/>
          <p:nvPr/>
        </p:nvSpPr>
        <p:spPr>
          <a:xfrm>
            <a:off x="7651126" y="2583024"/>
            <a:ext cx="17142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測試及修正</a:t>
            </a:r>
            <a:endParaRPr sz="1000">
              <a:latin typeface="jf open 粉圓 1.1" panose="020F0500000000000000" pitchFamily="34" charset="-120"/>
              <a:ea typeface="jf open 粉圓 1.1" panose="020F0500000000000000" pitchFamily="34" charset="-120"/>
            </a:endParaRPr>
          </a:p>
        </p:txBody>
      </p:sp>
      <p:sp>
        <p:nvSpPr>
          <p:cNvPr id="48" name="Google Shape;701;p78">
            <a:extLst>
              <a:ext uri="{FF2B5EF4-FFF2-40B4-BE49-F238E27FC236}">
                <a16:creationId xmlns:a16="http://schemas.microsoft.com/office/drawing/2014/main" id="{34B91AA8-37B6-FC50-CA67-A951B5084CEC}"/>
              </a:ext>
            </a:extLst>
          </p:cNvPr>
          <p:cNvSpPr txBox="1"/>
          <p:nvPr/>
        </p:nvSpPr>
        <p:spPr>
          <a:xfrm>
            <a:off x="10049944" y="2063561"/>
            <a:ext cx="14559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成果發表</a:t>
            </a:r>
            <a:endParaRPr sz="1000">
              <a:latin typeface="jf open 粉圓 1.1" panose="020F0500000000000000" pitchFamily="34" charset="-120"/>
              <a:ea typeface="jf open 粉圓 1.1" panose="020F0500000000000000" pitchFamily="34" charset="-120"/>
            </a:endParaRPr>
          </a:p>
        </p:txBody>
      </p:sp>
      <p:sp>
        <p:nvSpPr>
          <p:cNvPr id="49" name="Google Shape;702;p78">
            <a:extLst>
              <a:ext uri="{FF2B5EF4-FFF2-40B4-BE49-F238E27FC236}">
                <a16:creationId xmlns:a16="http://schemas.microsoft.com/office/drawing/2014/main" id="{C812697A-C7F2-7CE9-4081-731972903421}"/>
              </a:ext>
            </a:extLst>
          </p:cNvPr>
          <p:cNvSpPr txBox="1"/>
          <p:nvPr/>
        </p:nvSpPr>
        <p:spPr>
          <a:xfrm>
            <a:off x="519318" y="3634894"/>
            <a:ext cx="1785000" cy="1605327"/>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訂定題目</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構思UserStory</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0" name="Google Shape;703;p78">
            <a:extLst>
              <a:ext uri="{FF2B5EF4-FFF2-40B4-BE49-F238E27FC236}">
                <a16:creationId xmlns:a16="http://schemas.microsoft.com/office/drawing/2014/main" id="{9261C7D1-69EA-D99C-05EA-8BB5641D33DC}"/>
              </a:ext>
            </a:extLst>
          </p:cNvPr>
          <p:cNvSpPr txBox="1"/>
          <p:nvPr/>
        </p:nvSpPr>
        <p:spPr>
          <a:xfrm>
            <a:off x="2866743" y="3957758"/>
            <a:ext cx="1785000" cy="2364129"/>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繪製WireFrame</a:t>
            </a:r>
            <a:endPar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algn="ctr">
              <a:lnSpc>
                <a:spcPct val="150000"/>
              </a:lnSpc>
            </a:pPr>
            <a:r>
              <a:rPr lang="zh-TW" altLang="en-US"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決定網站風格</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選定開發技術</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1" name="Google Shape;704;p78">
            <a:extLst>
              <a:ext uri="{FF2B5EF4-FFF2-40B4-BE49-F238E27FC236}">
                <a16:creationId xmlns:a16="http://schemas.microsoft.com/office/drawing/2014/main" id="{4765E0AC-0A6C-CE42-086C-5D4D72DCDFA9}"/>
              </a:ext>
            </a:extLst>
          </p:cNvPr>
          <p:cNvSpPr txBox="1"/>
          <p:nvPr/>
        </p:nvSpPr>
        <p:spPr>
          <a:xfrm>
            <a:off x="5008088" y="3368235"/>
            <a:ext cx="2115900" cy="2286074"/>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None/>
            </a:pPr>
            <a:r>
              <a:rPr lang="zh-TW" altLang="en-US"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每週</a:t>
            </a:r>
            <a:endPar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2</a:t>
            </a:r>
            <a:r>
              <a:rPr lang="zh-TW" altLang="en-US"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次小組</a:t>
            </a: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會議</a:t>
            </a:r>
            <a:endPar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1</a:t>
            </a:r>
            <a:r>
              <a:rPr lang="zh-TW" altLang="en-US"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次教練討論</a:t>
            </a:r>
            <a:endPar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algn="ctr">
              <a:lnSpc>
                <a:spcPct val="150000"/>
              </a:lnSpc>
            </a:pPr>
            <a:r>
              <a:rPr lang="zh-TW"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爆肝的每一天</a:t>
            </a:r>
            <a:endPar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2" name="Google Shape;705;p78">
            <a:extLst>
              <a:ext uri="{FF2B5EF4-FFF2-40B4-BE49-F238E27FC236}">
                <a16:creationId xmlns:a16="http://schemas.microsoft.com/office/drawing/2014/main" id="{8B1EE672-5BDE-5F4B-6CCB-54BB63AB438F}"/>
              </a:ext>
            </a:extLst>
          </p:cNvPr>
          <p:cNvSpPr txBox="1"/>
          <p:nvPr/>
        </p:nvSpPr>
        <p:spPr>
          <a:xfrm>
            <a:off x="9938238" y="3439624"/>
            <a:ext cx="1785000" cy="944100"/>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決戰發表日！</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3" name="Google Shape;706;p78">
            <a:extLst>
              <a:ext uri="{FF2B5EF4-FFF2-40B4-BE49-F238E27FC236}">
                <a16:creationId xmlns:a16="http://schemas.microsoft.com/office/drawing/2014/main" id="{EDDF1293-E909-4463-09E9-1EFB1C1DCD9E}"/>
              </a:ext>
            </a:extLst>
          </p:cNvPr>
          <p:cNvSpPr txBox="1"/>
          <p:nvPr/>
        </p:nvSpPr>
        <p:spPr>
          <a:xfrm>
            <a:off x="7521700" y="3946879"/>
            <a:ext cx="1901637" cy="2420517"/>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「為什麼突然掛了...」</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「我這邊是正常的啊！」</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pic>
        <p:nvPicPr>
          <p:cNvPr id="3" name="圖形 2">
            <a:extLst>
              <a:ext uri="{FF2B5EF4-FFF2-40B4-BE49-F238E27FC236}">
                <a16:creationId xmlns:a16="http://schemas.microsoft.com/office/drawing/2014/main" id="{14A6F541-48F2-2E20-2783-5338A8ABD0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07151" y="4974220"/>
            <a:ext cx="1619250" cy="1619250"/>
          </a:xfrm>
          <a:prstGeom prst="rect">
            <a:avLst/>
          </a:prstGeom>
        </p:spPr>
      </p:pic>
    </p:spTree>
    <p:extLst>
      <p:ext uri="{BB962C8B-B14F-4D97-AF65-F5344CB8AC3E}">
        <p14:creationId xmlns:p14="http://schemas.microsoft.com/office/powerpoint/2010/main" val="25147120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42">
            <a:extLst>
              <a:ext uri="{FF2B5EF4-FFF2-40B4-BE49-F238E27FC236}">
                <a16:creationId xmlns:a16="http://schemas.microsoft.com/office/drawing/2014/main" id="{2CC1FB1E-57E5-EDA2-CF4D-7396F7BF0E32}"/>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r>
              <a:rPr lang="zh-TW" altLang="en-US" sz="4400" b="0" i="0" kern="1200" dirty="0">
                <a:solidFill>
                  <a:schemeClr val="tx1"/>
                </a:solidFill>
                <a:effectLst/>
                <a:latin typeface="+mj-lt"/>
                <a:ea typeface="+mj-ea"/>
                <a:cs typeface="+mj-cs"/>
              </a:rPr>
              <a:t> </a:t>
            </a:r>
            <a:r>
              <a:rPr lang="en-US" altLang="zh-TW" sz="4400" b="0" i="0" kern="1200" dirty="0">
                <a:solidFill>
                  <a:schemeClr val="tx1"/>
                </a:solidFill>
                <a:effectLst/>
                <a:latin typeface="+mj-lt"/>
                <a:ea typeface="+mj-ea"/>
                <a:cs typeface="+mj-cs"/>
              </a:rPr>
              <a:t>–</a:t>
            </a:r>
            <a:r>
              <a:rPr lang="zh-TW" altLang="en-US" sz="4400" b="0" i="0" kern="1200" dirty="0">
                <a:solidFill>
                  <a:schemeClr val="tx1"/>
                </a:solidFill>
                <a:effectLst/>
                <a:latin typeface="+mj-lt"/>
                <a:ea typeface="+mj-ea"/>
                <a:cs typeface="+mj-cs"/>
              </a:rPr>
              <a:t> 開發</a:t>
            </a:r>
            <a:endParaRPr lang="zh-TW" altLang="en-US" dirty="0"/>
          </a:p>
        </p:txBody>
      </p:sp>
      <p:sp>
        <p:nvSpPr>
          <p:cNvPr id="8" name="Google Shape;712;p79">
            <a:extLst>
              <a:ext uri="{FF2B5EF4-FFF2-40B4-BE49-F238E27FC236}">
                <a16:creationId xmlns:a16="http://schemas.microsoft.com/office/drawing/2014/main" id="{1DB02283-5528-58C2-54C4-CDF7EED2B748}"/>
              </a:ext>
            </a:extLst>
          </p:cNvPr>
          <p:cNvSpPr/>
          <p:nvPr/>
        </p:nvSpPr>
        <p:spPr>
          <a:xfrm>
            <a:off x="504372"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9" name="Google Shape;716;p79">
            <a:extLst>
              <a:ext uri="{FF2B5EF4-FFF2-40B4-BE49-F238E27FC236}">
                <a16:creationId xmlns:a16="http://schemas.microsoft.com/office/drawing/2014/main" id="{FBDA8243-167C-C713-911E-AF12DEF2683D}"/>
              </a:ext>
            </a:extLst>
          </p:cNvPr>
          <p:cNvSpPr/>
          <p:nvPr/>
        </p:nvSpPr>
        <p:spPr>
          <a:xfrm>
            <a:off x="1152372"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spcBef>
                <a:spcPts val="0"/>
              </a:spcBef>
              <a:spcAft>
                <a:spcPts val="0"/>
              </a:spcAft>
              <a:buNone/>
            </a:pPr>
            <a:r>
              <a:rPr lang="zh-TW"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rPr>
              <a:t>前端</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10" name="Google Shape;717;p79">
            <a:extLst>
              <a:ext uri="{FF2B5EF4-FFF2-40B4-BE49-F238E27FC236}">
                <a16:creationId xmlns:a16="http://schemas.microsoft.com/office/drawing/2014/main" id="{1B95FC04-05F2-000E-7383-4103A11453DA}"/>
              </a:ext>
            </a:extLst>
          </p:cNvPr>
          <p:cNvSpPr/>
          <p:nvPr/>
        </p:nvSpPr>
        <p:spPr>
          <a:xfrm>
            <a:off x="3356835"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11" name="Google Shape;718;p79">
            <a:extLst>
              <a:ext uri="{FF2B5EF4-FFF2-40B4-BE49-F238E27FC236}">
                <a16:creationId xmlns:a16="http://schemas.microsoft.com/office/drawing/2014/main" id="{D2EAB18A-130D-095B-BD7E-01D9A06619EC}"/>
              </a:ext>
            </a:extLst>
          </p:cNvPr>
          <p:cNvSpPr/>
          <p:nvPr/>
        </p:nvSpPr>
        <p:spPr>
          <a:xfrm>
            <a:off x="4004834"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None/>
            </a:pPr>
            <a:r>
              <a:rPr lang="zh-TW" sz="2200" b="1">
                <a:solidFill>
                  <a:schemeClr val="lt1"/>
                </a:solidFill>
                <a:latin typeface="jf open 粉圓 1.1" panose="020F0500000000000000" pitchFamily="34" charset="-120"/>
                <a:ea typeface="jf open 粉圓 1.1" panose="020F0500000000000000" pitchFamily="34" charset="-120"/>
                <a:cs typeface="Zen Maru Gothic"/>
                <a:sym typeface="Zen Maru Gothic"/>
              </a:rPr>
              <a:t>後端</a:t>
            </a:r>
            <a:endParaRPr sz="26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pic>
        <p:nvPicPr>
          <p:cNvPr id="12" name="Google Shape;719;p79">
            <a:extLst>
              <a:ext uri="{FF2B5EF4-FFF2-40B4-BE49-F238E27FC236}">
                <a16:creationId xmlns:a16="http://schemas.microsoft.com/office/drawing/2014/main" id="{7F8D69E6-D21E-4C2E-3368-950833807D61}"/>
              </a:ext>
            </a:extLst>
          </p:cNvPr>
          <p:cNvPicPr preferRelativeResize="0"/>
          <p:nvPr/>
        </p:nvPicPr>
        <p:blipFill>
          <a:blip r:embed="rId3">
            <a:alphaModFix/>
          </a:blip>
          <a:stretch>
            <a:fillRect/>
          </a:stretch>
        </p:blipFill>
        <p:spPr>
          <a:xfrm>
            <a:off x="3705399" y="3148746"/>
            <a:ext cx="1980000" cy="600373"/>
          </a:xfrm>
          <a:prstGeom prst="rect">
            <a:avLst/>
          </a:prstGeom>
          <a:noFill/>
          <a:ln>
            <a:noFill/>
          </a:ln>
        </p:spPr>
      </p:pic>
      <p:sp>
        <p:nvSpPr>
          <p:cNvPr id="13" name="Google Shape;720;p79">
            <a:extLst>
              <a:ext uri="{FF2B5EF4-FFF2-40B4-BE49-F238E27FC236}">
                <a16:creationId xmlns:a16="http://schemas.microsoft.com/office/drawing/2014/main" id="{4EDAE44F-472A-6858-8F0A-A025CE6B38F6}"/>
              </a:ext>
            </a:extLst>
          </p:cNvPr>
          <p:cNvSpPr/>
          <p:nvPr/>
        </p:nvSpPr>
        <p:spPr>
          <a:xfrm>
            <a:off x="6281810"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14" name="Google Shape;721;p79">
            <a:extLst>
              <a:ext uri="{FF2B5EF4-FFF2-40B4-BE49-F238E27FC236}">
                <a16:creationId xmlns:a16="http://schemas.microsoft.com/office/drawing/2014/main" id="{F3EAFE7C-6DBB-7D09-F3AE-12057A67243A}"/>
              </a:ext>
            </a:extLst>
          </p:cNvPr>
          <p:cNvSpPr/>
          <p:nvPr/>
        </p:nvSpPr>
        <p:spPr>
          <a:xfrm>
            <a:off x="6929809"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None/>
            </a:pPr>
            <a:r>
              <a:rPr lang="zh-TW" sz="2200" b="1">
                <a:solidFill>
                  <a:schemeClr val="lt1"/>
                </a:solidFill>
                <a:latin typeface="jf open 粉圓 1.1" panose="020F0500000000000000" pitchFamily="34" charset="-120"/>
                <a:ea typeface="jf open 粉圓 1.1" panose="020F0500000000000000" pitchFamily="34" charset="-120"/>
                <a:cs typeface="Zen Maru Gothic"/>
                <a:sym typeface="Zen Maru Gothic"/>
              </a:rPr>
              <a:t>CI</a:t>
            </a:r>
            <a:r>
              <a:rPr lang="zh-TW"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/CD</a:t>
            </a:r>
            <a:endParaRPr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endParaRPr>
          </a:p>
        </p:txBody>
      </p:sp>
      <p:pic>
        <p:nvPicPr>
          <p:cNvPr id="15" name="Google Shape;722;p79">
            <a:extLst>
              <a:ext uri="{FF2B5EF4-FFF2-40B4-BE49-F238E27FC236}">
                <a16:creationId xmlns:a16="http://schemas.microsoft.com/office/drawing/2014/main" id="{8FC41F10-BCE7-546E-126D-6310CC99BFD7}"/>
              </a:ext>
            </a:extLst>
          </p:cNvPr>
          <p:cNvPicPr preferRelativeResize="0"/>
          <p:nvPr/>
        </p:nvPicPr>
        <p:blipFill>
          <a:blip r:embed="rId4">
            <a:alphaModFix/>
          </a:blip>
          <a:stretch>
            <a:fillRect/>
          </a:stretch>
        </p:blipFill>
        <p:spPr>
          <a:xfrm>
            <a:off x="3602287" y="4697181"/>
            <a:ext cx="2186225" cy="551525"/>
          </a:xfrm>
          <a:prstGeom prst="rect">
            <a:avLst/>
          </a:prstGeom>
          <a:noFill/>
          <a:ln>
            <a:noFill/>
          </a:ln>
        </p:spPr>
      </p:pic>
      <p:pic>
        <p:nvPicPr>
          <p:cNvPr id="16" name="Google Shape;723;p79">
            <a:extLst>
              <a:ext uri="{FF2B5EF4-FFF2-40B4-BE49-F238E27FC236}">
                <a16:creationId xmlns:a16="http://schemas.microsoft.com/office/drawing/2014/main" id="{2B1EBB9F-5FBA-95F3-2069-CFAEABE47FF6}"/>
              </a:ext>
            </a:extLst>
          </p:cNvPr>
          <p:cNvPicPr preferRelativeResize="0"/>
          <p:nvPr/>
        </p:nvPicPr>
        <p:blipFill>
          <a:blip r:embed="rId5">
            <a:alphaModFix/>
          </a:blip>
          <a:stretch>
            <a:fillRect/>
          </a:stretch>
        </p:blipFill>
        <p:spPr>
          <a:xfrm>
            <a:off x="6684124" y="4797067"/>
            <a:ext cx="1799999" cy="412365"/>
          </a:xfrm>
          <a:prstGeom prst="rect">
            <a:avLst/>
          </a:prstGeom>
          <a:noFill/>
          <a:ln>
            <a:noFill/>
          </a:ln>
        </p:spPr>
      </p:pic>
      <p:pic>
        <p:nvPicPr>
          <p:cNvPr id="17" name="Google Shape;724;p79">
            <a:extLst>
              <a:ext uri="{FF2B5EF4-FFF2-40B4-BE49-F238E27FC236}">
                <a16:creationId xmlns:a16="http://schemas.microsoft.com/office/drawing/2014/main" id="{C31EBE43-5463-A03C-36C3-7A49FFBF740D}"/>
              </a:ext>
            </a:extLst>
          </p:cNvPr>
          <p:cNvPicPr preferRelativeResize="0"/>
          <p:nvPr/>
        </p:nvPicPr>
        <p:blipFill rotWithShape="1">
          <a:blip r:embed="rId6">
            <a:alphaModFix/>
          </a:blip>
          <a:srcRect t="26294" b="31708"/>
          <a:stretch/>
        </p:blipFill>
        <p:spPr>
          <a:xfrm>
            <a:off x="6684124" y="5489582"/>
            <a:ext cx="1800000" cy="453600"/>
          </a:xfrm>
          <a:prstGeom prst="rect">
            <a:avLst/>
          </a:prstGeom>
          <a:noFill/>
          <a:ln>
            <a:noFill/>
          </a:ln>
        </p:spPr>
      </p:pic>
      <p:sp>
        <p:nvSpPr>
          <p:cNvPr id="18" name="Google Shape;725;p79">
            <a:extLst>
              <a:ext uri="{FF2B5EF4-FFF2-40B4-BE49-F238E27FC236}">
                <a16:creationId xmlns:a16="http://schemas.microsoft.com/office/drawing/2014/main" id="{DEFA542A-0BE5-78FF-8CD3-F122179B2FBB}"/>
              </a:ext>
            </a:extLst>
          </p:cNvPr>
          <p:cNvSpPr/>
          <p:nvPr/>
        </p:nvSpPr>
        <p:spPr>
          <a:xfrm>
            <a:off x="9206785"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19" name="Google Shape;726;p79">
            <a:extLst>
              <a:ext uri="{FF2B5EF4-FFF2-40B4-BE49-F238E27FC236}">
                <a16:creationId xmlns:a16="http://schemas.microsoft.com/office/drawing/2014/main" id="{1C7C4711-F675-553F-0871-D28F5F2EB1DB}"/>
              </a:ext>
            </a:extLst>
          </p:cNvPr>
          <p:cNvSpPr/>
          <p:nvPr/>
        </p:nvSpPr>
        <p:spPr>
          <a:xfrm>
            <a:off x="9854784"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None/>
            </a:pPr>
            <a:r>
              <a:rPr lang="zh-TW" sz="21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串接</a:t>
            </a:r>
            <a:r>
              <a:rPr lang="zh-TW"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服</a:t>
            </a:r>
            <a:r>
              <a:rPr lang="zh-TW" sz="21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務</a:t>
            </a:r>
            <a:endParaRPr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endParaRPr>
          </a:p>
        </p:txBody>
      </p:sp>
      <p:pic>
        <p:nvPicPr>
          <p:cNvPr id="20" name="Google Shape;727;p79">
            <a:extLst>
              <a:ext uri="{FF2B5EF4-FFF2-40B4-BE49-F238E27FC236}">
                <a16:creationId xmlns:a16="http://schemas.microsoft.com/office/drawing/2014/main" id="{53A93F35-0B36-CBC0-E0D5-EBAFDCD0890B}"/>
              </a:ext>
            </a:extLst>
          </p:cNvPr>
          <p:cNvPicPr preferRelativeResize="0"/>
          <p:nvPr/>
        </p:nvPicPr>
        <p:blipFill>
          <a:blip r:embed="rId7">
            <a:alphaModFix/>
          </a:blip>
          <a:stretch>
            <a:fillRect/>
          </a:stretch>
        </p:blipFill>
        <p:spPr>
          <a:xfrm>
            <a:off x="9384988" y="3450044"/>
            <a:ext cx="2301345" cy="615600"/>
          </a:xfrm>
          <a:prstGeom prst="rect">
            <a:avLst/>
          </a:prstGeom>
          <a:noFill/>
          <a:ln>
            <a:noFill/>
          </a:ln>
        </p:spPr>
      </p:pic>
      <p:pic>
        <p:nvPicPr>
          <p:cNvPr id="21" name="Google Shape;728;p79">
            <a:extLst>
              <a:ext uri="{FF2B5EF4-FFF2-40B4-BE49-F238E27FC236}">
                <a16:creationId xmlns:a16="http://schemas.microsoft.com/office/drawing/2014/main" id="{7BF88355-7BB6-5D45-EACB-FBC17CE047C3}"/>
              </a:ext>
            </a:extLst>
          </p:cNvPr>
          <p:cNvPicPr preferRelativeResize="0"/>
          <p:nvPr/>
        </p:nvPicPr>
        <p:blipFill rotWithShape="1">
          <a:blip r:embed="rId8">
            <a:alphaModFix/>
          </a:blip>
          <a:srcRect l="-6224" t="15809" b="10520"/>
          <a:stretch/>
        </p:blipFill>
        <p:spPr>
          <a:xfrm>
            <a:off x="9635660" y="4241457"/>
            <a:ext cx="1800000" cy="544050"/>
          </a:xfrm>
          <a:prstGeom prst="rect">
            <a:avLst/>
          </a:prstGeom>
          <a:noFill/>
          <a:ln>
            <a:noFill/>
          </a:ln>
        </p:spPr>
      </p:pic>
      <p:pic>
        <p:nvPicPr>
          <p:cNvPr id="22" name="Google Shape;729;p79">
            <a:extLst>
              <a:ext uri="{FF2B5EF4-FFF2-40B4-BE49-F238E27FC236}">
                <a16:creationId xmlns:a16="http://schemas.microsoft.com/office/drawing/2014/main" id="{B0714421-2874-7A9C-69FB-3F90974ABF72}"/>
              </a:ext>
            </a:extLst>
          </p:cNvPr>
          <p:cNvPicPr preferRelativeResize="0"/>
          <p:nvPr/>
        </p:nvPicPr>
        <p:blipFill rotWithShape="1">
          <a:blip r:embed="rId9">
            <a:alphaModFix/>
          </a:blip>
          <a:srcRect l="-3060" t="4547" r="3059" b="10605"/>
          <a:stretch/>
        </p:blipFill>
        <p:spPr>
          <a:xfrm>
            <a:off x="1008311" y="2574370"/>
            <a:ext cx="1642498" cy="629025"/>
          </a:xfrm>
          <a:prstGeom prst="rect">
            <a:avLst/>
          </a:prstGeom>
          <a:noFill/>
          <a:ln>
            <a:noFill/>
          </a:ln>
        </p:spPr>
      </p:pic>
      <p:pic>
        <p:nvPicPr>
          <p:cNvPr id="23" name="Google Shape;730;p79">
            <a:extLst>
              <a:ext uri="{FF2B5EF4-FFF2-40B4-BE49-F238E27FC236}">
                <a16:creationId xmlns:a16="http://schemas.microsoft.com/office/drawing/2014/main" id="{087B1F09-B794-3587-84DC-9CA5867D217C}"/>
              </a:ext>
            </a:extLst>
          </p:cNvPr>
          <p:cNvPicPr preferRelativeResize="0"/>
          <p:nvPr/>
        </p:nvPicPr>
        <p:blipFill>
          <a:blip r:embed="rId10">
            <a:alphaModFix/>
          </a:blip>
          <a:stretch>
            <a:fillRect/>
          </a:stretch>
        </p:blipFill>
        <p:spPr>
          <a:xfrm>
            <a:off x="814448" y="3427782"/>
            <a:ext cx="2030225" cy="598275"/>
          </a:xfrm>
          <a:prstGeom prst="rect">
            <a:avLst/>
          </a:prstGeom>
          <a:noFill/>
          <a:ln>
            <a:noFill/>
          </a:ln>
        </p:spPr>
      </p:pic>
      <p:grpSp>
        <p:nvGrpSpPr>
          <p:cNvPr id="24" name="Google Shape;731;p79">
            <a:extLst>
              <a:ext uri="{FF2B5EF4-FFF2-40B4-BE49-F238E27FC236}">
                <a16:creationId xmlns:a16="http://schemas.microsoft.com/office/drawing/2014/main" id="{D2B60CF6-C8CE-ED07-A8AD-850EF7DCDF1F}"/>
              </a:ext>
            </a:extLst>
          </p:cNvPr>
          <p:cNvGrpSpPr/>
          <p:nvPr/>
        </p:nvGrpSpPr>
        <p:grpSpPr>
          <a:xfrm>
            <a:off x="762274" y="4250458"/>
            <a:ext cx="2134574" cy="615600"/>
            <a:chOff x="624498" y="4222476"/>
            <a:chExt cx="2134574" cy="615600"/>
          </a:xfrm>
        </p:grpSpPr>
        <p:pic>
          <p:nvPicPr>
            <p:cNvPr id="25" name="Google Shape;732;p79">
              <a:extLst>
                <a:ext uri="{FF2B5EF4-FFF2-40B4-BE49-F238E27FC236}">
                  <a16:creationId xmlns:a16="http://schemas.microsoft.com/office/drawing/2014/main" id="{003E47BC-379F-7E25-AC61-2BB23CEB7E8F}"/>
                </a:ext>
              </a:extLst>
            </p:cNvPr>
            <p:cNvPicPr preferRelativeResize="0"/>
            <p:nvPr/>
          </p:nvPicPr>
          <p:blipFill>
            <a:blip r:embed="rId11">
              <a:alphaModFix/>
            </a:blip>
            <a:stretch>
              <a:fillRect/>
            </a:stretch>
          </p:blipFill>
          <p:spPr>
            <a:xfrm>
              <a:off x="624498" y="4222476"/>
              <a:ext cx="615600" cy="615600"/>
            </a:xfrm>
            <a:prstGeom prst="rect">
              <a:avLst/>
            </a:prstGeom>
            <a:noFill/>
            <a:ln>
              <a:noFill/>
            </a:ln>
            <a:effectLst>
              <a:outerShdw blurRad="57150" dist="19050" dir="5400000" algn="bl" rotWithShape="0">
                <a:srgbClr val="000000">
                  <a:alpha val="50000"/>
                </a:srgbClr>
              </a:outerShdw>
            </a:effectLst>
          </p:spPr>
        </p:pic>
        <p:pic>
          <p:nvPicPr>
            <p:cNvPr id="26" name="Google Shape;733;p79">
              <a:extLst>
                <a:ext uri="{FF2B5EF4-FFF2-40B4-BE49-F238E27FC236}">
                  <a16:creationId xmlns:a16="http://schemas.microsoft.com/office/drawing/2014/main" id="{1B4D7B09-73A0-32BE-A7EC-0AC4E01D6512}"/>
                </a:ext>
              </a:extLst>
            </p:cNvPr>
            <p:cNvPicPr preferRelativeResize="0"/>
            <p:nvPr/>
          </p:nvPicPr>
          <p:blipFill>
            <a:blip r:embed="rId12">
              <a:alphaModFix/>
            </a:blip>
            <a:stretch>
              <a:fillRect/>
            </a:stretch>
          </p:blipFill>
          <p:spPr>
            <a:xfrm>
              <a:off x="1317047" y="4483949"/>
              <a:ext cx="1442025" cy="354127"/>
            </a:xfrm>
            <a:prstGeom prst="rect">
              <a:avLst/>
            </a:prstGeom>
            <a:noFill/>
            <a:ln>
              <a:noFill/>
            </a:ln>
          </p:spPr>
        </p:pic>
      </p:grpSp>
      <p:pic>
        <p:nvPicPr>
          <p:cNvPr id="27" name="Google Shape;734;p79">
            <a:extLst>
              <a:ext uri="{FF2B5EF4-FFF2-40B4-BE49-F238E27FC236}">
                <a16:creationId xmlns:a16="http://schemas.microsoft.com/office/drawing/2014/main" id="{B204093D-EAB5-7855-61C8-286BA1EDFD8E}"/>
              </a:ext>
            </a:extLst>
          </p:cNvPr>
          <p:cNvPicPr preferRelativeResize="0"/>
          <p:nvPr/>
        </p:nvPicPr>
        <p:blipFill>
          <a:blip r:embed="rId13">
            <a:alphaModFix/>
          </a:blip>
          <a:stretch>
            <a:fillRect/>
          </a:stretch>
        </p:blipFill>
        <p:spPr>
          <a:xfrm>
            <a:off x="678885" y="5090457"/>
            <a:ext cx="2301350" cy="551517"/>
          </a:xfrm>
          <a:prstGeom prst="rect">
            <a:avLst/>
          </a:prstGeom>
          <a:noFill/>
          <a:ln>
            <a:noFill/>
          </a:ln>
        </p:spPr>
      </p:pic>
      <p:grpSp>
        <p:nvGrpSpPr>
          <p:cNvPr id="28" name="Google Shape;735;p79">
            <a:extLst>
              <a:ext uri="{FF2B5EF4-FFF2-40B4-BE49-F238E27FC236}">
                <a16:creationId xmlns:a16="http://schemas.microsoft.com/office/drawing/2014/main" id="{A394770D-0D9D-5C24-33EB-B6975C32BE5B}"/>
              </a:ext>
            </a:extLst>
          </p:cNvPr>
          <p:cNvGrpSpPr/>
          <p:nvPr/>
        </p:nvGrpSpPr>
        <p:grpSpPr>
          <a:xfrm>
            <a:off x="3628113" y="3885958"/>
            <a:ext cx="2134574" cy="615600"/>
            <a:chOff x="624498" y="4222476"/>
            <a:chExt cx="2134574" cy="615600"/>
          </a:xfrm>
        </p:grpSpPr>
        <p:pic>
          <p:nvPicPr>
            <p:cNvPr id="29" name="Google Shape;736;p79">
              <a:extLst>
                <a:ext uri="{FF2B5EF4-FFF2-40B4-BE49-F238E27FC236}">
                  <a16:creationId xmlns:a16="http://schemas.microsoft.com/office/drawing/2014/main" id="{E708603D-FC82-7986-513D-4AFA1A4314D1}"/>
                </a:ext>
              </a:extLst>
            </p:cNvPr>
            <p:cNvPicPr preferRelativeResize="0"/>
            <p:nvPr/>
          </p:nvPicPr>
          <p:blipFill>
            <a:blip r:embed="rId11">
              <a:alphaModFix/>
            </a:blip>
            <a:stretch>
              <a:fillRect/>
            </a:stretch>
          </p:blipFill>
          <p:spPr>
            <a:xfrm>
              <a:off x="624498" y="4222476"/>
              <a:ext cx="615600" cy="615600"/>
            </a:xfrm>
            <a:prstGeom prst="rect">
              <a:avLst/>
            </a:prstGeom>
            <a:noFill/>
            <a:ln>
              <a:noFill/>
            </a:ln>
            <a:effectLst>
              <a:outerShdw blurRad="57150" dist="19050" dir="5400000" algn="bl" rotWithShape="0">
                <a:srgbClr val="000000">
                  <a:alpha val="50000"/>
                </a:srgbClr>
              </a:outerShdw>
            </a:effectLst>
          </p:spPr>
        </p:pic>
        <p:pic>
          <p:nvPicPr>
            <p:cNvPr id="30" name="Google Shape;737;p79">
              <a:extLst>
                <a:ext uri="{FF2B5EF4-FFF2-40B4-BE49-F238E27FC236}">
                  <a16:creationId xmlns:a16="http://schemas.microsoft.com/office/drawing/2014/main" id="{E75BB7A1-CE83-4201-C5FC-921A4FDE18E8}"/>
                </a:ext>
              </a:extLst>
            </p:cNvPr>
            <p:cNvPicPr preferRelativeResize="0"/>
            <p:nvPr/>
          </p:nvPicPr>
          <p:blipFill>
            <a:blip r:embed="rId12">
              <a:alphaModFix/>
            </a:blip>
            <a:stretch>
              <a:fillRect/>
            </a:stretch>
          </p:blipFill>
          <p:spPr>
            <a:xfrm>
              <a:off x="1317047" y="4483949"/>
              <a:ext cx="1442025" cy="354127"/>
            </a:xfrm>
            <a:prstGeom prst="rect">
              <a:avLst/>
            </a:prstGeom>
            <a:noFill/>
            <a:ln>
              <a:noFill/>
            </a:ln>
          </p:spPr>
        </p:pic>
      </p:grpSp>
      <p:pic>
        <p:nvPicPr>
          <p:cNvPr id="31" name="Google Shape;738;p79">
            <a:extLst>
              <a:ext uri="{FF2B5EF4-FFF2-40B4-BE49-F238E27FC236}">
                <a16:creationId xmlns:a16="http://schemas.microsoft.com/office/drawing/2014/main" id="{6C5064DC-5B1E-10E4-B26D-47C8A80AA237}"/>
              </a:ext>
            </a:extLst>
          </p:cNvPr>
          <p:cNvPicPr preferRelativeResize="0"/>
          <p:nvPr/>
        </p:nvPicPr>
        <p:blipFill rotWithShape="1">
          <a:blip r:embed="rId14">
            <a:alphaModFix/>
          </a:blip>
          <a:srcRect t="21608" b="29436"/>
          <a:stretch/>
        </p:blipFill>
        <p:spPr>
          <a:xfrm>
            <a:off x="3539022" y="2423332"/>
            <a:ext cx="2312755" cy="629000"/>
          </a:xfrm>
          <a:prstGeom prst="rect">
            <a:avLst/>
          </a:prstGeom>
          <a:noFill/>
          <a:ln>
            <a:noFill/>
          </a:ln>
        </p:spPr>
      </p:pic>
      <p:pic>
        <p:nvPicPr>
          <p:cNvPr id="32" name="Google Shape;739;p79">
            <a:extLst>
              <a:ext uri="{FF2B5EF4-FFF2-40B4-BE49-F238E27FC236}">
                <a16:creationId xmlns:a16="http://schemas.microsoft.com/office/drawing/2014/main" id="{0FAFFA0F-9375-E83C-A389-6F3F2251D68D}"/>
              </a:ext>
            </a:extLst>
          </p:cNvPr>
          <p:cNvPicPr preferRelativeResize="0"/>
          <p:nvPr/>
        </p:nvPicPr>
        <p:blipFill>
          <a:blip r:embed="rId15">
            <a:alphaModFix/>
          </a:blip>
          <a:stretch>
            <a:fillRect/>
          </a:stretch>
        </p:blipFill>
        <p:spPr>
          <a:xfrm>
            <a:off x="3680287" y="5444330"/>
            <a:ext cx="2030225" cy="568455"/>
          </a:xfrm>
          <a:prstGeom prst="rect">
            <a:avLst/>
          </a:prstGeom>
          <a:noFill/>
          <a:ln>
            <a:noFill/>
          </a:ln>
        </p:spPr>
      </p:pic>
      <p:pic>
        <p:nvPicPr>
          <p:cNvPr id="33" name="Google Shape;740;p79">
            <a:extLst>
              <a:ext uri="{FF2B5EF4-FFF2-40B4-BE49-F238E27FC236}">
                <a16:creationId xmlns:a16="http://schemas.microsoft.com/office/drawing/2014/main" id="{322FE59F-6D48-7C90-FBAA-F02184F7B23E}"/>
              </a:ext>
            </a:extLst>
          </p:cNvPr>
          <p:cNvPicPr preferRelativeResize="0"/>
          <p:nvPr/>
        </p:nvPicPr>
        <p:blipFill rotWithShape="1">
          <a:blip r:embed="rId16">
            <a:alphaModFix/>
          </a:blip>
          <a:srcRect l="9757" t="10106" r="11934" b="12512"/>
          <a:stretch/>
        </p:blipFill>
        <p:spPr>
          <a:xfrm>
            <a:off x="6456274" y="2507132"/>
            <a:ext cx="2255700" cy="692242"/>
          </a:xfrm>
          <a:prstGeom prst="rect">
            <a:avLst/>
          </a:prstGeom>
          <a:noFill/>
          <a:ln>
            <a:noFill/>
          </a:ln>
        </p:spPr>
      </p:pic>
      <p:pic>
        <p:nvPicPr>
          <p:cNvPr id="34" name="Google Shape;741;p79">
            <a:extLst>
              <a:ext uri="{FF2B5EF4-FFF2-40B4-BE49-F238E27FC236}">
                <a16:creationId xmlns:a16="http://schemas.microsoft.com/office/drawing/2014/main" id="{F3551EC8-B1C9-93B9-EF02-3AC26D52A562}"/>
              </a:ext>
            </a:extLst>
          </p:cNvPr>
          <p:cNvPicPr preferRelativeResize="0"/>
          <p:nvPr/>
        </p:nvPicPr>
        <p:blipFill>
          <a:blip r:embed="rId17">
            <a:alphaModFix/>
          </a:blip>
          <a:stretch>
            <a:fillRect/>
          </a:stretch>
        </p:blipFill>
        <p:spPr>
          <a:xfrm>
            <a:off x="6375359" y="4085895"/>
            <a:ext cx="2417529" cy="453600"/>
          </a:xfrm>
          <a:prstGeom prst="rect">
            <a:avLst/>
          </a:prstGeom>
          <a:noFill/>
          <a:ln>
            <a:noFill/>
          </a:ln>
        </p:spPr>
      </p:pic>
      <p:grpSp>
        <p:nvGrpSpPr>
          <p:cNvPr id="35" name="Google Shape;742;p79">
            <a:extLst>
              <a:ext uri="{FF2B5EF4-FFF2-40B4-BE49-F238E27FC236}">
                <a16:creationId xmlns:a16="http://schemas.microsoft.com/office/drawing/2014/main" id="{826230A8-D71D-E284-AC08-8CF898C5A30E}"/>
              </a:ext>
            </a:extLst>
          </p:cNvPr>
          <p:cNvGrpSpPr/>
          <p:nvPr/>
        </p:nvGrpSpPr>
        <p:grpSpPr>
          <a:xfrm>
            <a:off x="6632236" y="3351717"/>
            <a:ext cx="1903777" cy="628992"/>
            <a:chOff x="6273225" y="3463525"/>
            <a:chExt cx="1926900" cy="720000"/>
          </a:xfrm>
        </p:grpSpPr>
        <p:pic>
          <p:nvPicPr>
            <p:cNvPr id="36" name="Google Shape;743;p79">
              <a:extLst>
                <a:ext uri="{FF2B5EF4-FFF2-40B4-BE49-F238E27FC236}">
                  <a16:creationId xmlns:a16="http://schemas.microsoft.com/office/drawing/2014/main" id="{8146B2E1-D130-310F-91F2-02CADD0E89D4}"/>
                </a:ext>
              </a:extLst>
            </p:cNvPr>
            <p:cNvPicPr preferRelativeResize="0"/>
            <p:nvPr/>
          </p:nvPicPr>
          <p:blipFill>
            <a:blip r:embed="rId18">
              <a:alphaModFix/>
            </a:blip>
            <a:stretch>
              <a:fillRect/>
            </a:stretch>
          </p:blipFill>
          <p:spPr>
            <a:xfrm>
              <a:off x="6273225" y="3463525"/>
              <a:ext cx="720000" cy="720000"/>
            </a:xfrm>
            <a:prstGeom prst="rect">
              <a:avLst/>
            </a:prstGeom>
            <a:noFill/>
            <a:ln>
              <a:noFill/>
            </a:ln>
          </p:spPr>
        </p:pic>
        <p:sp>
          <p:nvSpPr>
            <p:cNvPr id="37" name="Google Shape;744;p79">
              <a:extLst>
                <a:ext uri="{FF2B5EF4-FFF2-40B4-BE49-F238E27FC236}">
                  <a16:creationId xmlns:a16="http://schemas.microsoft.com/office/drawing/2014/main" id="{E1C9489A-44BF-9C9E-FAC9-3F8E748A9018}"/>
                </a:ext>
              </a:extLst>
            </p:cNvPr>
            <p:cNvSpPr txBox="1"/>
            <p:nvPr/>
          </p:nvSpPr>
          <p:spPr>
            <a:xfrm>
              <a:off x="6993225" y="3615025"/>
              <a:ext cx="1206900" cy="51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500">
                  <a:solidFill>
                    <a:srgbClr val="707070"/>
                  </a:solidFill>
                  <a:latin typeface="jf open 粉圓 1.1" panose="020F0500000000000000" pitchFamily="34" charset="-120"/>
                  <a:ea typeface="jf open 粉圓 1.1" panose="020F0500000000000000" pitchFamily="34" charset="-120"/>
                  <a:cs typeface="Calibri"/>
                  <a:sym typeface="Calibri"/>
                </a:rPr>
                <a:t>ViTest</a:t>
              </a:r>
              <a:endParaRPr sz="2500">
                <a:solidFill>
                  <a:srgbClr val="707070"/>
                </a:solidFill>
                <a:latin typeface="jf open 粉圓 1.1" panose="020F0500000000000000" pitchFamily="34" charset="-120"/>
                <a:ea typeface="jf open 粉圓 1.1" panose="020F0500000000000000" pitchFamily="34" charset="-120"/>
                <a:cs typeface="Calibri"/>
                <a:sym typeface="Calibri"/>
              </a:endParaRPr>
            </a:p>
          </p:txBody>
        </p:sp>
      </p:grpSp>
      <p:grpSp>
        <p:nvGrpSpPr>
          <p:cNvPr id="38" name="Google Shape;745;p79">
            <a:extLst>
              <a:ext uri="{FF2B5EF4-FFF2-40B4-BE49-F238E27FC236}">
                <a16:creationId xmlns:a16="http://schemas.microsoft.com/office/drawing/2014/main" id="{88172F07-E0E7-6F2B-49D2-BDBD24C6EF1F}"/>
              </a:ext>
            </a:extLst>
          </p:cNvPr>
          <p:cNvGrpSpPr/>
          <p:nvPr/>
        </p:nvGrpSpPr>
        <p:grpSpPr>
          <a:xfrm>
            <a:off x="9407810" y="2531532"/>
            <a:ext cx="2255700" cy="720000"/>
            <a:chOff x="9262125" y="2503863"/>
            <a:chExt cx="2255700" cy="720000"/>
          </a:xfrm>
        </p:grpSpPr>
        <p:pic>
          <p:nvPicPr>
            <p:cNvPr id="39" name="Google Shape;746;p79">
              <a:extLst>
                <a:ext uri="{FF2B5EF4-FFF2-40B4-BE49-F238E27FC236}">
                  <a16:creationId xmlns:a16="http://schemas.microsoft.com/office/drawing/2014/main" id="{CD677162-D8DC-AD8D-FCCC-02C3996ED941}"/>
                </a:ext>
              </a:extLst>
            </p:cNvPr>
            <p:cNvPicPr preferRelativeResize="0"/>
            <p:nvPr/>
          </p:nvPicPr>
          <p:blipFill>
            <a:blip r:embed="rId19">
              <a:alphaModFix/>
            </a:blip>
            <a:stretch>
              <a:fillRect/>
            </a:stretch>
          </p:blipFill>
          <p:spPr>
            <a:xfrm>
              <a:off x="9262125" y="2503863"/>
              <a:ext cx="720000" cy="720000"/>
            </a:xfrm>
            <a:prstGeom prst="rect">
              <a:avLst/>
            </a:prstGeom>
            <a:noFill/>
            <a:ln>
              <a:noFill/>
            </a:ln>
          </p:spPr>
        </p:pic>
        <p:sp>
          <p:nvSpPr>
            <p:cNvPr id="40" name="Google Shape;747;p79">
              <a:extLst>
                <a:ext uri="{FF2B5EF4-FFF2-40B4-BE49-F238E27FC236}">
                  <a16:creationId xmlns:a16="http://schemas.microsoft.com/office/drawing/2014/main" id="{C832FF40-3CB1-0E16-235C-D7FD7CB105CE}"/>
                </a:ext>
              </a:extLst>
            </p:cNvPr>
            <p:cNvSpPr txBox="1"/>
            <p:nvPr/>
          </p:nvSpPr>
          <p:spPr>
            <a:xfrm>
              <a:off x="9948225" y="2608863"/>
              <a:ext cx="1569600" cy="51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1800">
                  <a:solidFill>
                    <a:srgbClr val="707070"/>
                  </a:solidFill>
                  <a:latin typeface="jf open 粉圓 1.1" panose="020F0500000000000000" pitchFamily="34" charset="-120"/>
                  <a:ea typeface="jf open 粉圓 1.1" panose="020F0500000000000000" pitchFamily="34" charset="-120"/>
                  <a:cs typeface="Zen Maru Gothic Medium"/>
                  <a:sym typeface="Zen Maru Gothic Medium"/>
                </a:rPr>
                <a:t>第三方登入</a:t>
              </a:r>
              <a:endParaRPr sz="1800">
                <a:solidFill>
                  <a:srgbClr val="707070"/>
                </a:solidFill>
                <a:latin typeface="jf open 粉圓 1.1" panose="020F0500000000000000" pitchFamily="34" charset="-120"/>
                <a:ea typeface="jf open 粉圓 1.1" panose="020F0500000000000000" pitchFamily="34" charset="-120"/>
                <a:cs typeface="Zen Maru Gothic Medium"/>
                <a:sym typeface="Zen Maru Gothic Medium"/>
              </a:endParaRPr>
            </a:p>
          </p:txBody>
        </p:sp>
      </p:grpSp>
    </p:spTree>
    <p:extLst>
      <p:ext uri="{BB962C8B-B14F-4D97-AF65-F5344CB8AC3E}">
        <p14:creationId xmlns:p14="http://schemas.microsoft.com/office/powerpoint/2010/main" val="268237910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A09B4F58-110C-BA0F-8E42-045F09014F09}"/>
              </a:ext>
            </a:extLst>
          </p:cNvPr>
          <p:cNvSpPr>
            <a:spLocks noGrp="1"/>
          </p:cNvSpPr>
          <p:nvPr>
            <p:ph type="title"/>
          </p:nvPr>
        </p:nvSpPr>
        <p:spPr/>
        <p:txBody>
          <a:bodyPr/>
          <a:lstStyle/>
          <a:p>
            <a:r>
              <a:rPr lang="zh-TW" altLang="en-US" dirty="0"/>
              <a:t>後端</a:t>
            </a:r>
            <a:r>
              <a:rPr lang="en-US" altLang="zh-TW" dirty="0" err="1"/>
              <a:t>api</a:t>
            </a:r>
            <a:r>
              <a:rPr lang="zh-TW" altLang="en-US" dirty="0"/>
              <a:t>文件及測試報告</a:t>
            </a:r>
          </a:p>
        </p:txBody>
      </p:sp>
      <p:sp>
        <p:nvSpPr>
          <p:cNvPr id="8" name="內容版面配置區 7">
            <a:extLst>
              <a:ext uri="{FF2B5EF4-FFF2-40B4-BE49-F238E27FC236}">
                <a16:creationId xmlns:a16="http://schemas.microsoft.com/office/drawing/2014/main" id="{B0E8A97F-E433-B8C6-F16F-CF53C0D934F5}"/>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F6F8ADD7-55E0-2B80-80FF-26B0C2D5289A}"/>
              </a:ext>
            </a:extLst>
          </p:cNvPr>
          <p:cNvPicPr>
            <a:picLocks noChangeAspect="1"/>
          </p:cNvPicPr>
          <p:nvPr/>
        </p:nvPicPr>
        <p:blipFill rotWithShape="1">
          <a:blip r:embed="rId3"/>
          <a:srcRect b="20435"/>
          <a:stretch/>
        </p:blipFill>
        <p:spPr>
          <a:xfrm>
            <a:off x="7612050" y="1273002"/>
            <a:ext cx="3086818" cy="5456583"/>
          </a:xfrm>
          <a:prstGeom prst="rect">
            <a:avLst/>
          </a:prstGeom>
        </p:spPr>
      </p:pic>
      <p:pic>
        <p:nvPicPr>
          <p:cNvPr id="9" name="圖片 8">
            <a:extLst>
              <a:ext uri="{FF2B5EF4-FFF2-40B4-BE49-F238E27FC236}">
                <a16:creationId xmlns:a16="http://schemas.microsoft.com/office/drawing/2014/main" id="{7617D4D2-CF8A-DA87-1982-F76B199E9B40}"/>
              </a:ext>
            </a:extLst>
          </p:cNvPr>
          <p:cNvPicPr>
            <a:picLocks noChangeAspect="1"/>
          </p:cNvPicPr>
          <p:nvPr/>
        </p:nvPicPr>
        <p:blipFill>
          <a:blip r:embed="rId4"/>
          <a:stretch>
            <a:fillRect/>
          </a:stretch>
        </p:blipFill>
        <p:spPr>
          <a:xfrm>
            <a:off x="838200" y="2055813"/>
            <a:ext cx="6256424" cy="3226739"/>
          </a:xfrm>
          <a:prstGeom prst="rect">
            <a:avLst/>
          </a:prstGeom>
        </p:spPr>
      </p:pic>
    </p:spTree>
    <p:extLst>
      <p:ext uri="{BB962C8B-B14F-4D97-AF65-F5344CB8AC3E}">
        <p14:creationId xmlns:p14="http://schemas.microsoft.com/office/powerpoint/2010/main" val="61113195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42">
            <a:extLst>
              <a:ext uri="{FF2B5EF4-FFF2-40B4-BE49-F238E27FC236}">
                <a16:creationId xmlns:a16="http://schemas.microsoft.com/office/drawing/2014/main" id="{2CC1FB1E-57E5-EDA2-CF4D-7396F7BF0E32}"/>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r>
              <a:rPr lang="zh-TW" altLang="en-US" sz="4400" b="0" i="0" kern="1200" dirty="0">
                <a:solidFill>
                  <a:schemeClr val="tx1"/>
                </a:solidFill>
                <a:effectLst/>
                <a:latin typeface="+mj-lt"/>
                <a:ea typeface="+mj-ea"/>
                <a:cs typeface="+mj-cs"/>
              </a:rPr>
              <a:t> </a:t>
            </a:r>
            <a:r>
              <a:rPr lang="en-US" altLang="zh-TW" sz="4400" b="0" i="0" kern="1200" dirty="0">
                <a:solidFill>
                  <a:schemeClr val="tx1"/>
                </a:solidFill>
                <a:effectLst/>
                <a:latin typeface="+mj-lt"/>
                <a:ea typeface="+mj-ea"/>
                <a:cs typeface="+mj-cs"/>
              </a:rPr>
              <a:t>–</a:t>
            </a:r>
            <a:r>
              <a:rPr lang="zh-TW" altLang="en-US" sz="4400" b="0" i="0" kern="1200" dirty="0">
                <a:solidFill>
                  <a:schemeClr val="tx1"/>
                </a:solidFill>
                <a:effectLst/>
                <a:latin typeface="+mj-lt"/>
                <a:ea typeface="+mj-ea"/>
                <a:cs typeface="+mj-cs"/>
              </a:rPr>
              <a:t> 工具</a:t>
            </a:r>
            <a:endParaRPr lang="zh-TW" altLang="en-US" dirty="0"/>
          </a:p>
        </p:txBody>
      </p:sp>
      <p:sp>
        <p:nvSpPr>
          <p:cNvPr id="2" name="Google Shape;753;p80">
            <a:extLst>
              <a:ext uri="{FF2B5EF4-FFF2-40B4-BE49-F238E27FC236}">
                <a16:creationId xmlns:a16="http://schemas.microsoft.com/office/drawing/2014/main" id="{6D1ABFDF-BF8B-4C0D-7209-535AFDE06DDB}"/>
              </a:ext>
            </a:extLst>
          </p:cNvPr>
          <p:cNvSpPr/>
          <p:nvPr/>
        </p:nvSpPr>
        <p:spPr>
          <a:xfrm>
            <a:off x="504367"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3" name="Google Shape;755;p80">
            <a:extLst>
              <a:ext uri="{FF2B5EF4-FFF2-40B4-BE49-F238E27FC236}">
                <a16:creationId xmlns:a16="http://schemas.microsoft.com/office/drawing/2014/main" id="{7BDD301D-3720-532E-294B-01C6D1790DFD}"/>
              </a:ext>
            </a:extLst>
          </p:cNvPr>
          <p:cNvSpPr/>
          <p:nvPr/>
        </p:nvSpPr>
        <p:spPr>
          <a:xfrm>
            <a:off x="10168942" y="5189932"/>
            <a:ext cx="1836600" cy="17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57;p80">
            <a:extLst>
              <a:ext uri="{FF2B5EF4-FFF2-40B4-BE49-F238E27FC236}">
                <a16:creationId xmlns:a16="http://schemas.microsoft.com/office/drawing/2014/main" id="{17F00B97-540F-2DF2-4A02-733C8699E234}"/>
              </a:ext>
            </a:extLst>
          </p:cNvPr>
          <p:cNvSpPr/>
          <p:nvPr/>
        </p:nvSpPr>
        <p:spPr>
          <a:xfrm>
            <a:off x="1152367"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lvl="0" indent="0" algn="ctr" rtl="0">
              <a:spcBef>
                <a:spcPts val="0"/>
              </a:spcBef>
              <a:spcAft>
                <a:spcPts val="0"/>
              </a:spcAft>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協作工具</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5" name="Google Shape;758;p80">
            <a:extLst>
              <a:ext uri="{FF2B5EF4-FFF2-40B4-BE49-F238E27FC236}">
                <a16:creationId xmlns:a16="http://schemas.microsoft.com/office/drawing/2014/main" id="{96E113A3-DA56-59EC-5977-9953DAC3BFDB}"/>
              </a:ext>
            </a:extLst>
          </p:cNvPr>
          <p:cNvSpPr/>
          <p:nvPr/>
        </p:nvSpPr>
        <p:spPr>
          <a:xfrm>
            <a:off x="3356830"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6" name="Google Shape;759;p80">
            <a:extLst>
              <a:ext uri="{FF2B5EF4-FFF2-40B4-BE49-F238E27FC236}">
                <a16:creationId xmlns:a16="http://schemas.microsoft.com/office/drawing/2014/main" id="{9791E751-9D69-60DD-6065-05EC5A3196BD}"/>
              </a:ext>
            </a:extLst>
          </p:cNvPr>
          <p:cNvSpPr/>
          <p:nvPr/>
        </p:nvSpPr>
        <p:spPr>
          <a:xfrm>
            <a:off x="4004829"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lvl="0" indent="0" algn="ctr" rtl="0">
              <a:spcBef>
                <a:spcPts val="0"/>
              </a:spcBef>
              <a:spcAft>
                <a:spcPts val="0"/>
              </a:spcAft>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輔助工具</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7" name="Google Shape;760;p80">
            <a:extLst>
              <a:ext uri="{FF2B5EF4-FFF2-40B4-BE49-F238E27FC236}">
                <a16:creationId xmlns:a16="http://schemas.microsoft.com/office/drawing/2014/main" id="{B65C1072-8253-C852-BB5D-349A46DA133C}"/>
              </a:ext>
            </a:extLst>
          </p:cNvPr>
          <p:cNvSpPr/>
          <p:nvPr/>
        </p:nvSpPr>
        <p:spPr>
          <a:xfrm>
            <a:off x="6281805"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1" name="Google Shape;761;p80">
            <a:extLst>
              <a:ext uri="{FF2B5EF4-FFF2-40B4-BE49-F238E27FC236}">
                <a16:creationId xmlns:a16="http://schemas.microsoft.com/office/drawing/2014/main" id="{D755D806-2957-3926-52D8-9509839FAA8F}"/>
              </a:ext>
            </a:extLst>
          </p:cNvPr>
          <p:cNvSpPr/>
          <p:nvPr/>
        </p:nvSpPr>
        <p:spPr>
          <a:xfrm>
            <a:off x="6929804"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lvl="0" indent="0" algn="ctr" rtl="0">
              <a:spcBef>
                <a:spcPts val="0"/>
              </a:spcBef>
              <a:spcAft>
                <a:spcPts val="0"/>
              </a:spcAft>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規劃工具</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2" name="Google Shape;762;p80">
            <a:extLst>
              <a:ext uri="{FF2B5EF4-FFF2-40B4-BE49-F238E27FC236}">
                <a16:creationId xmlns:a16="http://schemas.microsoft.com/office/drawing/2014/main" id="{93E89A7B-CEFC-B4C1-24BF-4295FAF6027D}"/>
              </a:ext>
            </a:extLst>
          </p:cNvPr>
          <p:cNvSpPr/>
          <p:nvPr/>
        </p:nvSpPr>
        <p:spPr>
          <a:xfrm>
            <a:off x="9206780"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4" name="Google Shape;763;p80">
            <a:extLst>
              <a:ext uri="{FF2B5EF4-FFF2-40B4-BE49-F238E27FC236}">
                <a16:creationId xmlns:a16="http://schemas.microsoft.com/office/drawing/2014/main" id="{467CC499-2EAB-B116-2300-6A0CC9ED99EC}"/>
              </a:ext>
            </a:extLst>
          </p:cNvPr>
          <p:cNvSpPr/>
          <p:nvPr/>
        </p:nvSpPr>
        <p:spPr>
          <a:xfrm>
            <a:off x="9854779"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其他</a:t>
            </a:r>
            <a:endParaRPr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endParaRPr>
          </a:p>
        </p:txBody>
      </p:sp>
      <p:pic>
        <p:nvPicPr>
          <p:cNvPr id="45" name="Google Shape;764;p80">
            <a:extLst>
              <a:ext uri="{FF2B5EF4-FFF2-40B4-BE49-F238E27FC236}">
                <a16:creationId xmlns:a16="http://schemas.microsoft.com/office/drawing/2014/main" id="{945F859A-4D78-136A-4B0B-D7FBC5086890}"/>
              </a:ext>
            </a:extLst>
          </p:cNvPr>
          <p:cNvPicPr preferRelativeResize="0"/>
          <p:nvPr/>
        </p:nvPicPr>
        <p:blipFill>
          <a:blip r:embed="rId3">
            <a:alphaModFix/>
          </a:blip>
          <a:stretch>
            <a:fillRect/>
          </a:stretch>
        </p:blipFill>
        <p:spPr>
          <a:xfrm>
            <a:off x="1098289" y="3902375"/>
            <a:ext cx="1416756" cy="591613"/>
          </a:xfrm>
          <a:prstGeom prst="rect">
            <a:avLst/>
          </a:prstGeom>
          <a:noFill/>
          <a:ln>
            <a:noFill/>
          </a:ln>
        </p:spPr>
      </p:pic>
      <p:pic>
        <p:nvPicPr>
          <p:cNvPr id="46" name="Google Shape;765;p80">
            <a:extLst>
              <a:ext uri="{FF2B5EF4-FFF2-40B4-BE49-F238E27FC236}">
                <a16:creationId xmlns:a16="http://schemas.microsoft.com/office/drawing/2014/main" id="{AAB65A3C-BBB0-A09E-9710-87A0E98A2354}"/>
              </a:ext>
            </a:extLst>
          </p:cNvPr>
          <p:cNvPicPr preferRelativeResize="0"/>
          <p:nvPr/>
        </p:nvPicPr>
        <p:blipFill rotWithShape="1">
          <a:blip r:embed="rId4">
            <a:alphaModFix/>
          </a:blip>
          <a:srcRect b="18745"/>
          <a:stretch/>
        </p:blipFill>
        <p:spPr>
          <a:xfrm>
            <a:off x="999692" y="2495069"/>
            <a:ext cx="1613950" cy="728550"/>
          </a:xfrm>
          <a:prstGeom prst="rect">
            <a:avLst/>
          </a:prstGeom>
          <a:noFill/>
          <a:ln>
            <a:noFill/>
          </a:ln>
        </p:spPr>
      </p:pic>
      <p:pic>
        <p:nvPicPr>
          <p:cNvPr id="47" name="Google Shape;766;p80">
            <a:extLst>
              <a:ext uri="{FF2B5EF4-FFF2-40B4-BE49-F238E27FC236}">
                <a16:creationId xmlns:a16="http://schemas.microsoft.com/office/drawing/2014/main" id="{1547972B-0655-D7B9-77C1-239F4D287362}"/>
              </a:ext>
            </a:extLst>
          </p:cNvPr>
          <p:cNvPicPr preferRelativeResize="0"/>
          <p:nvPr/>
        </p:nvPicPr>
        <p:blipFill>
          <a:blip r:embed="rId5">
            <a:alphaModFix/>
          </a:blip>
          <a:stretch>
            <a:fillRect/>
          </a:stretch>
        </p:blipFill>
        <p:spPr>
          <a:xfrm>
            <a:off x="6676891" y="2846542"/>
            <a:ext cx="1836600" cy="481122"/>
          </a:xfrm>
          <a:prstGeom prst="rect">
            <a:avLst/>
          </a:prstGeom>
          <a:noFill/>
          <a:ln>
            <a:noFill/>
          </a:ln>
        </p:spPr>
      </p:pic>
      <p:pic>
        <p:nvPicPr>
          <p:cNvPr id="48" name="Google Shape;767;p80">
            <a:extLst>
              <a:ext uri="{FF2B5EF4-FFF2-40B4-BE49-F238E27FC236}">
                <a16:creationId xmlns:a16="http://schemas.microsoft.com/office/drawing/2014/main" id="{70F7F490-CE47-3850-EB1B-77E911FB3A57}"/>
              </a:ext>
            </a:extLst>
          </p:cNvPr>
          <p:cNvPicPr preferRelativeResize="0"/>
          <p:nvPr/>
        </p:nvPicPr>
        <p:blipFill rotWithShape="1">
          <a:blip r:embed="rId6">
            <a:alphaModFix/>
          </a:blip>
          <a:srcRect t="35054" b="32784"/>
          <a:stretch/>
        </p:blipFill>
        <p:spPr>
          <a:xfrm>
            <a:off x="6492117" y="5127825"/>
            <a:ext cx="2206149" cy="394374"/>
          </a:xfrm>
          <a:prstGeom prst="rect">
            <a:avLst/>
          </a:prstGeom>
          <a:noFill/>
          <a:ln>
            <a:noFill/>
          </a:ln>
        </p:spPr>
      </p:pic>
      <p:pic>
        <p:nvPicPr>
          <p:cNvPr id="49" name="Google Shape;768;p80">
            <a:extLst>
              <a:ext uri="{FF2B5EF4-FFF2-40B4-BE49-F238E27FC236}">
                <a16:creationId xmlns:a16="http://schemas.microsoft.com/office/drawing/2014/main" id="{410529A1-29BD-492C-5D99-A91FBCDCD722}"/>
              </a:ext>
            </a:extLst>
          </p:cNvPr>
          <p:cNvPicPr preferRelativeResize="0"/>
          <p:nvPr/>
        </p:nvPicPr>
        <p:blipFill rotWithShape="1">
          <a:blip r:embed="rId7">
            <a:alphaModFix/>
          </a:blip>
          <a:srcRect t="7802" b="7844"/>
          <a:stretch/>
        </p:blipFill>
        <p:spPr>
          <a:xfrm>
            <a:off x="6828267" y="3955951"/>
            <a:ext cx="1533849" cy="646950"/>
          </a:xfrm>
          <a:prstGeom prst="rect">
            <a:avLst/>
          </a:prstGeom>
          <a:noFill/>
          <a:ln>
            <a:noFill/>
          </a:ln>
        </p:spPr>
      </p:pic>
      <p:pic>
        <p:nvPicPr>
          <p:cNvPr id="50" name="Google Shape;769;p80">
            <a:extLst>
              <a:ext uri="{FF2B5EF4-FFF2-40B4-BE49-F238E27FC236}">
                <a16:creationId xmlns:a16="http://schemas.microsoft.com/office/drawing/2014/main" id="{5F0731BA-3FBB-1803-6C1C-74D7EDB63FE6}"/>
              </a:ext>
            </a:extLst>
          </p:cNvPr>
          <p:cNvPicPr preferRelativeResize="0"/>
          <p:nvPr/>
        </p:nvPicPr>
        <p:blipFill>
          <a:blip r:embed="rId8">
            <a:alphaModFix/>
          </a:blip>
          <a:stretch>
            <a:fillRect/>
          </a:stretch>
        </p:blipFill>
        <p:spPr>
          <a:xfrm>
            <a:off x="9454644" y="4107187"/>
            <a:ext cx="2101773" cy="302998"/>
          </a:xfrm>
          <a:prstGeom prst="rect">
            <a:avLst/>
          </a:prstGeom>
          <a:noFill/>
          <a:ln>
            <a:noFill/>
          </a:ln>
        </p:spPr>
      </p:pic>
      <p:pic>
        <p:nvPicPr>
          <p:cNvPr id="51" name="Google Shape;770;p80">
            <a:extLst>
              <a:ext uri="{FF2B5EF4-FFF2-40B4-BE49-F238E27FC236}">
                <a16:creationId xmlns:a16="http://schemas.microsoft.com/office/drawing/2014/main" id="{268A6F91-8BA5-9983-D0A2-7E3ACAB27FF0}"/>
              </a:ext>
            </a:extLst>
          </p:cNvPr>
          <p:cNvPicPr preferRelativeResize="0"/>
          <p:nvPr/>
        </p:nvPicPr>
        <p:blipFill>
          <a:blip r:embed="rId9">
            <a:alphaModFix/>
          </a:blip>
          <a:stretch>
            <a:fillRect/>
          </a:stretch>
        </p:blipFill>
        <p:spPr>
          <a:xfrm>
            <a:off x="3850461" y="5061500"/>
            <a:ext cx="1617363" cy="646950"/>
          </a:xfrm>
          <a:prstGeom prst="rect">
            <a:avLst/>
          </a:prstGeom>
          <a:noFill/>
          <a:ln>
            <a:noFill/>
          </a:ln>
        </p:spPr>
      </p:pic>
      <p:pic>
        <p:nvPicPr>
          <p:cNvPr id="52" name="Google Shape;771;p80">
            <a:extLst>
              <a:ext uri="{FF2B5EF4-FFF2-40B4-BE49-F238E27FC236}">
                <a16:creationId xmlns:a16="http://schemas.microsoft.com/office/drawing/2014/main" id="{685C022D-B905-59EA-0AFA-84383248A61C}"/>
              </a:ext>
            </a:extLst>
          </p:cNvPr>
          <p:cNvPicPr preferRelativeResize="0"/>
          <p:nvPr/>
        </p:nvPicPr>
        <p:blipFill>
          <a:blip r:embed="rId10">
            <a:alphaModFix/>
          </a:blip>
          <a:stretch>
            <a:fillRect/>
          </a:stretch>
        </p:blipFill>
        <p:spPr>
          <a:xfrm>
            <a:off x="9410441" y="2722094"/>
            <a:ext cx="2145977" cy="646950"/>
          </a:xfrm>
          <a:prstGeom prst="rect">
            <a:avLst/>
          </a:prstGeom>
          <a:noFill/>
          <a:ln>
            <a:noFill/>
          </a:ln>
        </p:spPr>
      </p:pic>
      <p:pic>
        <p:nvPicPr>
          <p:cNvPr id="53" name="Google Shape;772;p80">
            <a:extLst>
              <a:ext uri="{FF2B5EF4-FFF2-40B4-BE49-F238E27FC236}">
                <a16:creationId xmlns:a16="http://schemas.microsoft.com/office/drawing/2014/main" id="{650ED473-74C7-D57D-646E-D8B5DB89FA48}"/>
              </a:ext>
            </a:extLst>
          </p:cNvPr>
          <p:cNvPicPr preferRelativeResize="0"/>
          <p:nvPr/>
        </p:nvPicPr>
        <p:blipFill>
          <a:blip r:embed="rId11">
            <a:alphaModFix/>
          </a:blip>
          <a:stretch>
            <a:fillRect/>
          </a:stretch>
        </p:blipFill>
        <p:spPr>
          <a:xfrm>
            <a:off x="3586155" y="2612482"/>
            <a:ext cx="2145975" cy="755071"/>
          </a:xfrm>
          <a:prstGeom prst="rect">
            <a:avLst/>
          </a:prstGeom>
          <a:noFill/>
          <a:ln>
            <a:noFill/>
          </a:ln>
        </p:spPr>
      </p:pic>
      <p:pic>
        <p:nvPicPr>
          <p:cNvPr id="54" name="Google Shape;773;p80">
            <a:extLst>
              <a:ext uri="{FF2B5EF4-FFF2-40B4-BE49-F238E27FC236}">
                <a16:creationId xmlns:a16="http://schemas.microsoft.com/office/drawing/2014/main" id="{309E77E0-523A-EA18-A2BD-6D6D86D7EE32}"/>
              </a:ext>
            </a:extLst>
          </p:cNvPr>
          <p:cNvPicPr preferRelativeResize="0"/>
          <p:nvPr/>
        </p:nvPicPr>
        <p:blipFill>
          <a:blip r:embed="rId12">
            <a:alphaModFix/>
          </a:blip>
          <a:stretch>
            <a:fillRect/>
          </a:stretch>
        </p:blipFill>
        <p:spPr>
          <a:xfrm>
            <a:off x="3717960" y="3929883"/>
            <a:ext cx="1882364" cy="550163"/>
          </a:xfrm>
          <a:prstGeom prst="rect">
            <a:avLst/>
          </a:prstGeom>
          <a:noFill/>
          <a:ln>
            <a:noFill/>
          </a:ln>
        </p:spPr>
      </p:pic>
      <p:grpSp>
        <p:nvGrpSpPr>
          <p:cNvPr id="55" name="Google Shape;774;p80">
            <a:extLst>
              <a:ext uri="{FF2B5EF4-FFF2-40B4-BE49-F238E27FC236}">
                <a16:creationId xmlns:a16="http://schemas.microsoft.com/office/drawing/2014/main" id="{E97F1904-980B-21C2-7F66-A3DBEBB5B5D3}"/>
              </a:ext>
            </a:extLst>
          </p:cNvPr>
          <p:cNvGrpSpPr/>
          <p:nvPr/>
        </p:nvGrpSpPr>
        <p:grpSpPr>
          <a:xfrm>
            <a:off x="9343185" y="4988450"/>
            <a:ext cx="2356688" cy="720000"/>
            <a:chOff x="9156862" y="2608537"/>
            <a:chExt cx="2356688" cy="720000"/>
          </a:xfrm>
        </p:grpSpPr>
        <p:pic>
          <p:nvPicPr>
            <p:cNvPr id="56" name="Google Shape;775;p80">
              <a:extLst>
                <a:ext uri="{FF2B5EF4-FFF2-40B4-BE49-F238E27FC236}">
                  <a16:creationId xmlns:a16="http://schemas.microsoft.com/office/drawing/2014/main" id="{35BE7C82-B70C-B4EE-30C5-314CECA8B256}"/>
                </a:ext>
              </a:extLst>
            </p:cNvPr>
            <p:cNvPicPr preferRelativeResize="0"/>
            <p:nvPr/>
          </p:nvPicPr>
          <p:blipFill>
            <a:blip r:embed="rId13">
              <a:alphaModFix/>
            </a:blip>
            <a:stretch>
              <a:fillRect/>
            </a:stretch>
          </p:blipFill>
          <p:spPr>
            <a:xfrm>
              <a:off x="9156862" y="2608537"/>
              <a:ext cx="720000" cy="720000"/>
            </a:xfrm>
            <a:prstGeom prst="rect">
              <a:avLst/>
            </a:prstGeom>
            <a:noFill/>
            <a:ln>
              <a:noFill/>
            </a:ln>
          </p:spPr>
        </p:pic>
        <p:sp>
          <p:nvSpPr>
            <p:cNvPr id="57" name="Google Shape;776;p80">
              <a:extLst>
                <a:ext uri="{FF2B5EF4-FFF2-40B4-BE49-F238E27FC236}">
                  <a16:creationId xmlns:a16="http://schemas.microsoft.com/office/drawing/2014/main" id="{5345825B-67A4-28F9-089D-DA07508D2EF0}"/>
                </a:ext>
              </a:extLst>
            </p:cNvPr>
            <p:cNvSpPr txBox="1"/>
            <p:nvPr/>
          </p:nvSpPr>
          <p:spPr>
            <a:xfrm>
              <a:off x="9899551" y="2745787"/>
              <a:ext cx="1614000" cy="44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400" dirty="0">
                  <a:solidFill>
                    <a:srgbClr val="707070"/>
                  </a:solidFill>
                  <a:latin typeface="jf open 粉圓 1.1" panose="020F0500000000000000" pitchFamily="34" charset="-120"/>
                  <a:ea typeface="jf open 粉圓 1.1" panose="020F0500000000000000" pitchFamily="34" charset="-120"/>
                  <a:cs typeface="Calibri"/>
                  <a:sym typeface="Calibri"/>
                </a:rPr>
                <a:t>WebHook</a:t>
              </a:r>
              <a:endParaRPr sz="2400" dirty="0">
                <a:solidFill>
                  <a:srgbClr val="707070"/>
                </a:solidFill>
                <a:latin typeface="jf open 粉圓 1.1" panose="020F0500000000000000" pitchFamily="34" charset="-120"/>
                <a:ea typeface="jf open 粉圓 1.1" panose="020F0500000000000000" pitchFamily="34" charset="-120"/>
                <a:cs typeface="Calibri"/>
                <a:sym typeface="Calibri"/>
              </a:endParaRPr>
            </a:p>
          </p:txBody>
        </p:sp>
      </p:grpSp>
    </p:spTree>
    <p:extLst>
      <p:ext uri="{BB962C8B-B14F-4D97-AF65-F5344CB8AC3E}">
        <p14:creationId xmlns:p14="http://schemas.microsoft.com/office/powerpoint/2010/main" val="343807205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4CC6590-3975-FC79-82EB-B19A778E3E73}"/>
              </a:ext>
            </a:extLst>
          </p:cNvPr>
          <p:cNvSpPr>
            <a:spLocks noGrp="1"/>
          </p:cNvSpPr>
          <p:nvPr>
            <p:ph type="title"/>
          </p:nvPr>
        </p:nvSpPr>
        <p:spPr>
          <a:xfrm>
            <a:off x="1400536" y="365125"/>
            <a:ext cx="9953263" cy="1325563"/>
          </a:xfrm>
        </p:spPr>
        <p:txBody>
          <a:bodyPr/>
          <a:lstStyle/>
          <a:p>
            <a:r>
              <a:rPr lang="zh-TW" altLang="en-US" dirty="0"/>
              <a:t>   目  錄</a:t>
            </a:r>
          </a:p>
        </p:txBody>
      </p:sp>
      <p:pic>
        <p:nvPicPr>
          <p:cNvPr id="11" name="Google Shape;640;p77">
            <a:extLst>
              <a:ext uri="{FF2B5EF4-FFF2-40B4-BE49-F238E27FC236}">
                <a16:creationId xmlns:a16="http://schemas.microsoft.com/office/drawing/2014/main" id="{25BBCB0E-A665-77B7-6853-00E0E03B8CD3}"/>
              </a:ext>
            </a:extLst>
          </p:cNvPr>
          <p:cNvPicPr preferRelativeResize="0"/>
          <p:nvPr/>
        </p:nvPicPr>
        <p:blipFill>
          <a:blip r:embed="rId3">
            <a:alphaModFix/>
          </a:blip>
          <a:stretch>
            <a:fillRect/>
          </a:stretch>
        </p:blipFill>
        <p:spPr>
          <a:xfrm>
            <a:off x="4552839" y="1274675"/>
            <a:ext cx="2910475" cy="5583326"/>
          </a:xfrm>
          <a:prstGeom prst="rect">
            <a:avLst/>
          </a:prstGeom>
          <a:noFill/>
          <a:ln>
            <a:noFill/>
          </a:ln>
        </p:spPr>
      </p:pic>
      <p:pic>
        <p:nvPicPr>
          <p:cNvPr id="22" name="圖形 21">
            <a:extLst>
              <a:ext uri="{FF2B5EF4-FFF2-40B4-BE49-F238E27FC236}">
                <a16:creationId xmlns:a16="http://schemas.microsoft.com/office/drawing/2014/main" id="{19C200A8-F649-876D-9843-147FEB18A4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grpSp>
        <p:nvGrpSpPr>
          <p:cNvPr id="25" name="群組 24">
            <a:extLst>
              <a:ext uri="{FF2B5EF4-FFF2-40B4-BE49-F238E27FC236}">
                <a16:creationId xmlns:a16="http://schemas.microsoft.com/office/drawing/2014/main" id="{49CDBF74-FB1A-7705-F682-7C9D6BDF3A8B}"/>
              </a:ext>
            </a:extLst>
          </p:cNvPr>
          <p:cNvGrpSpPr/>
          <p:nvPr/>
        </p:nvGrpSpPr>
        <p:grpSpPr>
          <a:xfrm>
            <a:off x="338806" y="2064500"/>
            <a:ext cx="12027701" cy="3944414"/>
            <a:chOff x="338806" y="2064500"/>
            <a:chExt cx="12027701" cy="3944414"/>
          </a:xfrm>
        </p:grpSpPr>
        <p:sp>
          <p:nvSpPr>
            <p:cNvPr id="2" name="Google Shape;636;p77">
              <a:extLst>
                <a:ext uri="{FF2B5EF4-FFF2-40B4-BE49-F238E27FC236}">
                  <a16:creationId xmlns:a16="http://schemas.microsoft.com/office/drawing/2014/main" id="{FB17AB11-81DB-714B-E22F-4D65B6E35CF5}"/>
                </a:ext>
              </a:extLst>
            </p:cNvPr>
            <p:cNvSpPr txBox="1">
              <a:spLocks/>
            </p:cNvSpPr>
            <p:nvPr/>
          </p:nvSpPr>
          <p:spPr>
            <a:xfrm>
              <a:off x="338806" y="2064500"/>
              <a:ext cx="3597240" cy="3944414"/>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200000"/>
                </a:lnSpc>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起心動念</a:t>
              </a:r>
              <a:endParaRPr lang="en-US" altLang="zh-TW" sz="3600" dirty="0">
                <a:latin typeface="jf open 粉圓 1.1" panose="020F0500000000000000" pitchFamily="34" charset="-120"/>
                <a:ea typeface="jf open 粉圓 1.1" panose="020F0500000000000000" pitchFamily="34" charset="-120"/>
                <a:cs typeface="Zen Maru Gothic Medium"/>
                <a:sym typeface="Zen Maru Gothic Medium"/>
              </a:endParaRPr>
            </a:p>
            <a:p>
              <a:pPr marL="0" indent="0" algn="r">
                <a:lnSpc>
                  <a:spcPct val="200000"/>
                </a:lnSpc>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概念發想</a:t>
              </a:r>
            </a:p>
            <a:p>
              <a:pPr marL="0" indent="0" algn="r">
                <a:lnSpc>
                  <a:spcPct val="200000"/>
                </a:lnSpc>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開發過程</a:t>
              </a:r>
            </a:p>
          </p:txBody>
        </p:sp>
        <p:sp>
          <p:nvSpPr>
            <p:cNvPr id="3" name="Google Shape;637;p77">
              <a:extLst>
                <a:ext uri="{FF2B5EF4-FFF2-40B4-BE49-F238E27FC236}">
                  <a16:creationId xmlns:a16="http://schemas.microsoft.com/office/drawing/2014/main" id="{09A8BE69-7855-BDD8-DA46-B94A403DE7AE}"/>
                </a:ext>
              </a:extLst>
            </p:cNvPr>
            <p:cNvSpPr txBox="1">
              <a:spLocks/>
            </p:cNvSpPr>
            <p:nvPr/>
          </p:nvSpPr>
          <p:spPr>
            <a:xfrm>
              <a:off x="8080107" y="2064500"/>
              <a:ext cx="4286400" cy="3944414"/>
            </a:xfrm>
            <a:prstGeom prst="rect">
              <a:avLst/>
            </a:prstGeom>
            <a:noFill/>
            <a:ln>
              <a:noFill/>
            </a:ln>
          </p:spPr>
          <p:txBody>
            <a:bodyPr spcFirstLastPara="1" wrap="square" lIns="91425" tIns="45700" rIns="91425" bIns="45700" anchor="t" anchorCtr="0">
              <a:normAutofit/>
            </a:bodyPr>
            <a:lstStyle>
              <a:defPPr>
                <a:defRPr lang="zh-TW"/>
              </a:defPPr>
              <a:lvl1pPr indent="0" algn="r">
                <a:lnSpc>
                  <a:spcPct val="150000"/>
                </a:lnSpc>
                <a:spcBef>
                  <a:spcPts val="1000"/>
                </a:spcBef>
                <a:buFont typeface="Arial" panose="020B0604020202020204" pitchFamily="34" charset="0"/>
                <a:buNone/>
                <a:defRPr sz="3600">
                  <a:latin typeface="jf open 粉圓 1.1" panose="020F0500000000000000" pitchFamily="34" charset="-120"/>
                  <a:ea typeface="jf open 粉圓 1.1" panose="020F0500000000000000" pitchFamily="34" charset="-120"/>
                  <a:cs typeface="Zen Maru Gothic Medium"/>
                </a:defRPr>
              </a:lvl1pPr>
              <a:lvl2pPr marL="685800" indent="-228600">
                <a:lnSpc>
                  <a:spcPct val="150000"/>
                </a:lnSpc>
                <a:spcBef>
                  <a:spcPts val="500"/>
                </a:spcBef>
                <a:buFont typeface="Arial" panose="020B0604020202020204" pitchFamily="34" charset="0"/>
                <a:buChar char="•"/>
                <a:defRPr sz="2400"/>
              </a:lvl2pPr>
              <a:lvl3pPr marL="1143000" indent="-228600">
                <a:lnSpc>
                  <a:spcPct val="150000"/>
                </a:lnSpc>
                <a:spcBef>
                  <a:spcPts val="500"/>
                </a:spcBef>
                <a:buFont typeface="Arial" panose="020B0604020202020204" pitchFamily="34" charset="0"/>
                <a:buChar char="•"/>
                <a:defRPr sz="2000"/>
              </a:lvl3pPr>
              <a:lvl4pPr marL="1600200" indent="-228600">
                <a:lnSpc>
                  <a:spcPct val="150000"/>
                </a:lnSpc>
                <a:spcBef>
                  <a:spcPts val="500"/>
                </a:spcBef>
                <a:buFont typeface="Arial" panose="020B0604020202020204" pitchFamily="34" charset="0"/>
                <a:buChar char="•"/>
              </a:lvl4pPr>
              <a:lvl5pPr marL="2057400" indent="-228600">
                <a:lnSpc>
                  <a:spcPct val="15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lnSpc>
                  <a:spcPct val="200000"/>
                </a:lnSpc>
              </a:pPr>
              <a:r>
                <a:rPr lang="zh-TW" altLang="en-US" dirty="0">
                  <a:sym typeface="Zen Maru Gothic Medium"/>
                </a:rPr>
                <a:t>平台功能展示</a:t>
              </a:r>
            </a:p>
            <a:p>
              <a:pPr algn="l">
                <a:lnSpc>
                  <a:spcPct val="200000"/>
                </a:lnSpc>
              </a:pPr>
              <a:r>
                <a:rPr lang="zh-TW" altLang="en-US" dirty="0"/>
                <a:t>挑戰和突破</a:t>
              </a:r>
              <a:endParaRPr lang="en-US" altLang="zh-TW" dirty="0"/>
            </a:p>
            <a:p>
              <a:pPr algn="l">
                <a:lnSpc>
                  <a:spcPct val="200000"/>
                </a:lnSpc>
              </a:pPr>
              <a:r>
                <a:rPr lang="zh-TW" altLang="en-US" dirty="0">
                  <a:sym typeface="Zen Maru Gothic Medium"/>
                </a:rPr>
                <a:t>最喜歡的點、巧思</a:t>
              </a:r>
            </a:p>
          </p:txBody>
        </p:sp>
        <p:cxnSp>
          <p:nvCxnSpPr>
            <p:cNvPr id="4" name="Google Shape;642;p77">
              <a:extLst>
                <a:ext uri="{FF2B5EF4-FFF2-40B4-BE49-F238E27FC236}">
                  <a16:creationId xmlns:a16="http://schemas.microsoft.com/office/drawing/2014/main" id="{27B7B2BE-579F-7BDB-88C2-364944AC235A}"/>
                </a:ext>
              </a:extLst>
            </p:cNvPr>
            <p:cNvCxnSpPr/>
            <p:nvPr/>
          </p:nvCxnSpPr>
          <p:spPr>
            <a:xfrm>
              <a:off x="3963709" y="2900410"/>
              <a:ext cx="1362900" cy="10800"/>
            </a:xfrm>
            <a:prstGeom prst="straightConnector1">
              <a:avLst/>
            </a:prstGeom>
            <a:noFill/>
            <a:ln w="28575" cap="flat" cmpd="sng">
              <a:solidFill>
                <a:srgbClr val="FF8001"/>
              </a:solidFill>
              <a:prstDash val="lgDash"/>
              <a:round/>
              <a:headEnd type="oval" w="med" len="med"/>
              <a:tailEnd type="none" w="med" len="med"/>
            </a:ln>
          </p:spPr>
        </p:cxnSp>
        <p:cxnSp>
          <p:nvCxnSpPr>
            <p:cNvPr id="5" name="Google Shape;643;p77">
              <a:extLst>
                <a:ext uri="{FF2B5EF4-FFF2-40B4-BE49-F238E27FC236}">
                  <a16:creationId xmlns:a16="http://schemas.microsoft.com/office/drawing/2014/main" id="{6FF6952D-EA1A-867A-8E69-D1EA47B09E1E}"/>
                </a:ext>
              </a:extLst>
            </p:cNvPr>
            <p:cNvCxnSpPr/>
            <p:nvPr/>
          </p:nvCxnSpPr>
          <p:spPr>
            <a:xfrm>
              <a:off x="4082664" y="4147262"/>
              <a:ext cx="1362900" cy="10800"/>
            </a:xfrm>
            <a:prstGeom prst="straightConnector1">
              <a:avLst/>
            </a:prstGeom>
            <a:noFill/>
            <a:ln w="28575" cap="flat" cmpd="sng">
              <a:solidFill>
                <a:srgbClr val="FF8001"/>
              </a:solidFill>
              <a:prstDash val="lgDash"/>
              <a:round/>
              <a:headEnd type="oval" w="med" len="med"/>
              <a:tailEnd type="none" w="med" len="med"/>
            </a:ln>
          </p:spPr>
        </p:cxnSp>
        <p:cxnSp>
          <p:nvCxnSpPr>
            <p:cNvPr id="6" name="Google Shape;644;p77">
              <a:extLst>
                <a:ext uri="{FF2B5EF4-FFF2-40B4-BE49-F238E27FC236}">
                  <a16:creationId xmlns:a16="http://schemas.microsoft.com/office/drawing/2014/main" id="{744291CB-4F34-4C3E-2087-85A2F01F91C2}"/>
                </a:ext>
              </a:extLst>
            </p:cNvPr>
            <p:cNvCxnSpPr/>
            <p:nvPr/>
          </p:nvCxnSpPr>
          <p:spPr>
            <a:xfrm>
              <a:off x="4075216" y="5426514"/>
              <a:ext cx="1362900" cy="10800"/>
            </a:xfrm>
            <a:prstGeom prst="straightConnector1">
              <a:avLst/>
            </a:prstGeom>
            <a:noFill/>
            <a:ln w="28575" cap="flat" cmpd="sng">
              <a:solidFill>
                <a:srgbClr val="F18A3F"/>
              </a:solidFill>
              <a:prstDash val="lgDash"/>
              <a:round/>
              <a:headEnd type="oval" w="med" len="med"/>
              <a:tailEnd type="none" w="med" len="med"/>
            </a:ln>
          </p:spPr>
        </p:cxnSp>
        <p:cxnSp>
          <p:nvCxnSpPr>
            <p:cNvPr id="8" name="Google Shape;642;p77">
              <a:extLst>
                <a:ext uri="{FF2B5EF4-FFF2-40B4-BE49-F238E27FC236}">
                  <a16:creationId xmlns:a16="http://schemas.microsoft.com/office/drawing/2014/main" id="{EA27FDDA-EE0D-66E3-841F-82E12E9AD5C4}"/>
                </a:ext>
              </a:extLst>
            </p:cNvPr>
            <p:cNvCxnSpPr>
              <a:cxnSpLocks/>
            </p:cNvCxnSpPr>
            <p:nvPr/>
          </p:nvCxnSpPr>
          <p:spPr>
            <a:xfrm flipH="1">
              <a:off x="6638102" y="2889610"/>
              <a:ext cx="1362900" cy="10800"/>
            </a:xfrm>
            <a:prstGeom prst="straightConnector1">
              <a:avLst/>
            </a:prstGeom>
            <a:noFill/>
            <a:ln w="28575" cap="flat" cmpd="sng">
              <a:solidFill>
                <a:srgbClr val="FF6109"/>
              </a:solidFill>
              <a:prstDash val="lgDash"/>
              <a:round/>
              <a:headEnd type="oval" w="med" len="med"/>
              <a:tailEnd type="none" w="med" len="med"/>
            </a:ln>
          </p:spPr>
        </p:cxnSp>
        <p:cxnSp>
          <p:nvCxnSpPr>
            <p:cNvPr id="23" name="Google Shape;643;p77">
              <a:extLst>
                <a:ext uri="{FF2B5EF4-FFF2-40B4-BE49-F238E27FC236}">
                  <a16:creationId xmlns:a16="http://schemas.microsoft.com/office/drawing/2014/main" id="{B2B87CD9-9FB6-6CED-A14E-F166D5449FEE}"/>
                </a:ext>
              </a:extLst>
            </p:cNvPr>
            <p:cNvCxnSpPr>
              <a:cxnSpLocks/>
            </p:cNvCxnSpPr>
            <p:nvPr/>
          </p:nvCxnSpPr>
          <p:spPr>
            <a:xfrm flipH="1">
              <a:off x="6516432" y="4136462"/>
              <a:ext cx="1362900" cy="10800"/>
            </a:xfrm>
            <a:prstGeom prst="straightConnector1">
              <a:avLst/>
            </a:prstGeom>
            <a:noFill/>
            <a:ln w="28575" cap="flat" cmpd="sng">
              <a:solidFill>
                <a:srgbClr val="FF6109"/>
              </a:solidFill>
              <a:prstDash val="lgDash"/>
              <a:round/>
              <a:headEnd type="oval" w="med" len="med"/>
              <a:tailEnd type="none" w="med" len="med"/>
            </a:ln>
          </p:spPr>
        </p:cxnSp>
        <p:cxnSp>
          <p:nvCxnSpPr>
            <p:cNvPr id="24" name="Google Shape;644;p77">
              <a:extLst>
                <a:ext uri="{FF2B5EF4-FFF2-40B4-BE49-F238E27FC236}">
                  <a16:creationId xmlns:a16="http://schemas.microsoft.com/office/drawing/2014/main" id="{7FD0C990-338E-14D8-60AF-8C482FCD956F}"/>
                </a:ext>
              </a:extLst>
            </p:cNvPr>
            <p:cNvCxnSpPr>
              <a:cxnSpLocks/>
            </p:cNvCxnSpPr>
            <p:nvPr/>
          </p:nvCxnSpPr>
          <p:spPr>
            <a:xfrm flipH="1">
              <a:off x="6557109" y="5415714"/>
              <a:ext cx="1362900" cy="10800"/>
            </a:xfrm>
            <a:prstGeom prst="straightConnector1">
              <a:avLst/>
            </a:prstGeom>
            <a:noFill/>
            <a:ln w="28575" cap="flat" cmpd="sng">
              <a:solidFill>
                <a:srgbClr val="FF6109"/>
              </a:solidFill>
              <a:prstDash val="lgDash"/>
              <a:round/>
              <a:headEnd type="oval" w="med" len="med"/>
              <a:tailEnd type="none" w="med" len="med"/>
            </a:ln>
          </p:spPr>
        </p:cxnSp>
      </p:grpSp>
      <p:pic>
        <p:nvPicPr>
          <p:cNvPr id="28" name="圖形 27">
            <a:extLst>
              <a:ext uri="{FF2B5EF4-FFF2-40B4-BE49-F238E27FC236}">
                <a16:creationId xmlns:a16="http://schemas.microsoft.com/office/drawing/2014/main" id="{9D4122C4-1C3D-D991-F0C5-F2513D91DE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99276" y="404812"/>
            <a:ext cx="1028700" cy="552450"/>
          </a:xfrm>
          <a:prstGeom prst="rect">
            <a:avLst/>
          </a:prstGeom>
        </p:spPr>
      </p:pic>
      <p:sp>
        <p:nvSpPr>
          <p:cNvPr id="31" name="文字方塊 30">
            <a:extLst>
              <a:ext uri="{FF2B5EF4-FFF2-40B4-BE49-F238E27FC236}">
                <a16:creationId xmlns:a16="http://schemas.microsoft.com/office/drawing/2014/main" id="{B9C9AE1F-5BCE-4D87-7C13-A63223FF38A8}"/>
              </a:ext>
            </a:extLst>
          </p:cNvPr>
          <p:cNvSpPr txBox="1"/>
          <p:nvPr/>
        </p:nvSpPr>
        <p:spPr>
          <a:xfrm>
            <a:off x="1838579" y="2191308"/>
            <a:ext cx="2095900" cy="1051185"/>
          </a:xfrm>
          <a:prstGeom prst="rect">
            <a:avLst/>
          </a:prstGeom>
          <a:noFill/>
        </p:spPr>
        <p:txBody>
          <a:bodyPr wrap="square">
            <a:spAutoFit/>
          </a:bodyPr>
          <a:lstStyle/>
          <a:p>
            <a:pPr marL="0" indent="0" algn="r">
              <a:lnSpc>
                <a:spcPct val="200000"/>
              </a:lnSpc>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起心動念</a:t>
            </a:r>
            <a:endParaRPr lang="en-US" altLang="zh-TW" sz="3600" dirty="0">
              <a:latin typeface="jf open 粉圓 1.1" panose="020F0500000000000000" pitchFamily="34" charset="-120"/>
              <a:ea typeface="jf open 粉圓 1.1" panose="020F0500000000000000" pitchFamily="34" charset="-120"/>
              <a:cs typeface="Zen Maru Gothic Medium"/>
              <a:sym typeface="Zen Maru Gothic Medium"/>
            </a:endParaRPr>
          </a:p>
        </p:txBody>
      </p:sp>
    </p:spTree>
    <p:extLst>
      <p:ext uri="{BB962C8B-B14F-4D97-AF65-F5344CB8AC3E}">
        <p14:creationId xmlns:p14="http://schemas.microsoft.com/office/powerpoint/2010/main" val="4005296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00"/>
                                        <p:tgtEl>
                                          <p:spTgt spid="11"/>
                                        </p:tgtEl>
                                      </p:cBhvr>
                                    </p:animEffect>
                                  </p:childTnLst>
                                </p:cTn>
                              </p:par>
                            </p:childTnLst>
                          </p:cTn>
                        </p:par>
                        <p:par>
                          <p:cTn id="8" fill="hold">
                            <p:stCondLst>
                              <p:cond delay="200"/>
                            </p:stCondLst>
                            <p:childTnLst>
                              <p:par>
                                <p:cTn id="9" presetID="16" presetClass="entr" presetSubtype="37"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arn(outVertical)">
                                      <p:cBhvr>
                                        <p:cTn id="11" dur="500"/>
                                        <p:tgtEl>
                                          <p:spTgt spid="25"/>
                                        </p:tgtEl>
                                      </p:cBhvr>
                                    </p:animEffect>
                                  </p:childTnLst>
                                </p:cTn>
                              </p:par>
                            </p:childTnLst>
                          </p:cTn>
                        </p:par>
                        <p:par>
                          <p:cTn id="12" fill="hold">
                            <p:stCondLst>
                              <p:cond delay="700"/>
                            </p:stCondLst>
                            <p:childTnLst>
                              <p:par>
                                <p:cTn id="13" presetID="1"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A52D9A-325B-6E9E-138A-1ECB19DB822C}"/>
              </a:ext>
            </a:extLst>
          </p:cNvPr>
          <p:cNvSpPr>
            <a:spLocks noGrp="1"/>
          </p:cNvSpPr>
          <p:nvPr>
            <p:ph type="title"/>
          </p:nvPr>
        </p:nvSpPr>
        <p:spPr/>
        <p:txBody>
          <a:bodyPr/>
          <a:lstStyle/>
          <a:p>
            <a:r>
              <a:rPr lang="en-US" altLang="zh-TW" dirty="0"/>
              <a:t>Discord Webhook </a:t>
            </a:r>
            <a:r>
              <a:rPr lang="zh-TW" altLang="en-US" dirty="0"/>
              <a:t>通知</a:t>
            </a:r>
          </a:p>
        </p:txBody>
      </p:sp>
      <p:sp>
        <p:nvSpPr>
          <p:cNvPr id="3" name="內容版面配置區 2">
            <a:extLst>
              <a:ext uri="{FF2B5EF4-FFF2-40B4-BE49-F238E27FC236}">
                <a16:creationId xmlns:a16="http://schemas.microsoft.com/office/drawing/2014/main" id="{21A8773B-7ED2-45CC-6C5A-AF2A3D610FF2}"/>
              </a:ext>
            </a:extLst>
          </p:cNvPr>
          <p:cNvSpPr>
            <a:spLocks noGrp="1"/>
          </p:cNvSpPr>
          <p:nvPr>
            <p:ph idx="1"/>
          </p:nvPr>
        </p:nvSpPr>
        <p:spPr/>
        <p:txBody>
          <a:bodyPr/>
          <a:lstStyle/>
          <a:p>
            <a:endParaRPr lang="zh-TW" altLang="en-US"/>
          </a:p>
        </p:txBody>
      </p:sp>
      <p:pic>
        <p:nvPicPr>
          <p:cNvPr id="2050" name="Picture 2">
            <a:extLst>
              <a:ext uri="{FF2B5EF4-FFF2-40B4-BE49-F238E27FC236}">
                <a16:creationId xmlns:a16="http://schemas.microsoft.com/office/drawing/2014/main" id="{D7C56259-6B72-47E9-2DF6-6A297C063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08" t="2363"/>
          <a:stretch/>
        </p:blipFill>
        <p:spPr bwMode="auto">
          <a:xfrm>
            <a:off x="5030666" y="1825625"/>
            <a:ext cx="6078962" cy="4573426"/>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F5ED558E-5C9B-F5FE-985F-2A051D689F8C}"/>
              </a:ext>
            </a:extLst>
          </p:cNvPr>
          <p:cNvPicPr>
            <a:picLocks noChangeAspect="1"/>
          </p:cNvPicPr>
          <p:nvPr/>
        </p:nvPicPr>
        <p:blipFill rotWithShape="1">
          <a:blip r:embed="rId4"/>
          <a:srcRect b="2332"/>
          <a:stretch/>
        </p:blipFill>
        <p:spPr>
          <a:xfrm>
            <a:off x="1173088" y="1825625"/>
            <a:ext cx="3615996" cy="4574886"/>
          </a:xfrm>
          <a:prstGeom prst="rect">
            <a:avLst/>
          </a:prstGeom>
        </p:spPr>
      </p:pic>
    </p:spTree>
    <p:extLst>
      <p:ext uri="{BB962C8B-B14F-4D97-AF65-F5344CB8AC3E}">
        <p14:creationId xmlns:p14="http://schemas.microsoft.com/office/powerpoint/2010/main" val="322364483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BB469-FE48-E077-2152-35110E5B2E1C}"/>
              </a:ext>
            </a:extLst>
          </p:cNvPr>
          <p:cNvSpPr>
            <a:spLocks noGrp="1"/>
          </p:cNvSpPr>
          <p:nvPr>
            <p:ph type="title"/>
          </p:nvPr>
        </p:nvSpPr>
        <p:spPr/>
        <p:txBody>
          <a:bodyPr>
            <a:normAutofit/>
          </a:bodyPr>
          <a:lstStyle/>
          <a:p>
            <a:pPr rtl="0" eaLnBrk="1" latinLnBrk="0" hangingPunct="1"/>
            <a:r>
              <a:rPr lang="zh-TW" altLang="en-US" sz="4400" dirty="0"/>
              <a:t>挑戰和突破</a:t>
            </a:r>
            <a:endParaRPr lang="zh-TW" altLang="en-US" dirty="0"/>
          </a:p>
        </p:txBody>
      </p:sp>
      <p:sp>
        <p:nvSpPr>
          <p:cNvPr id="4" name="文字版面配置區 3">
            <a:extLst>
              <a:ext uri="{FF2B5EF4-FFF2-40B4-BE49-F238E27FC236}">
                <a16:creationId xmlns:a16="http://schemas.microsoft.com/office/drawing/2014/main" id="{50E2E62A-09AE-DBBF-DD7E-0324BB0A792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07574383"/>
      </p:ext>
    </p:extLst>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113CBC-552C-613F-F5EC-88FDD460C140}"/>
              </a:ext>
            </a:extLst>
          </p:cNvPr>
          <p:cNvSpPr>
            <a:spLocks noGrp="1"/>
          </p:cNvSpPr>
          <p:nvPr>
            <p:ph type="title"/>
          </p:nvPr>
        </p:nvSpPr>
        <p:spPr/>
        <p:txBody>
          <a:bodyPr/>
          <a:lstStyle/>
          <a:p>
            <a:r>
              <a:rPr lang="zh-TW" altLang="en-US" dirty="0"/>
              <a:t>規劃階段</a:t>
            </a:r>
          </a:p>
        </p:txBody>
      </p:sp>
      <p:sp>
        <p:nvSpPr>
          <p:cNvPr id="3" name="內容版面配置區 2">
            <a:extLst>
              <a:ext uri="{FF2B5EF4-FFF2-40B4-BE49-F238E27FC236}">
                <a16:creationId xmlns:a16="http://schemas.microsoft.com/office/drawing/2014/main" id="{557826C3-6034-8711-0B38-E8E8A62F9CF9}"/>
              </a:ext>
            </a:extLst>
          </p:cNvPr>
          <p:cNvSpPr>
            <a:spLocks noGrp="1"/>
          </p:cNvSpPr>
          <p:nvPr>
            <p:ph sz="half" idx="1"/>
          </p:nvPr>
        </p:nvSpPr>
        <p:spPr/>
        <p:txBody>
          <a:bodyPr>
            <a:normAutofit/>
          </a:bodyPr>
          <a:lstStyle/>
          <a:p>
            <a:r>
              <a:rPr lang="zh-TW" altLang="en-US" b="0" i="0" dirty="0">
                <a:solidFill>
                  <a:srgbClr val="000000"/>
                </a:solidFill>
                <a:effectLst/>
                <a:latin typeface="inherit"/>
              </a:rPr>
              <a:t>專案大方向</a:t>
            </a:r>
            <a:endParaRPr lang="en-US" altLang="zh-TW" b="0" i="0" dirty="0">
              <a:solidFill>
                <a:srgbClr val="000000"/>
              </a:solidFill>
              <a:effectLst/>
              <a:latin typeface="inherit"/>
            </a:endParaRPr>
          </a:p>
          <a:p>
            <a:r>
              <a:rPr lang="zh-TW" altLang="en-US" dirty="0">
                <a:solidFill>
                  <a:srgbClr val="000000"/>
                </a:solidFill>
                <a:latin typeface="inherit"/>
              </a:rPr>
              <a:t>網站</a:t>
            </a:r>
            <a:r>
              <a:rPr lang="zh-TW" altLang="en-US" b="0" i="0" dirty="0">
                <a:solidFill>
                  <a:srgbClr val="000000"/>
                </a:solidFill>
                <a:effectLst/>
                <a:latin typeface="inherit"/>
              </a:rPr>
              <a:t>整體設計</a:t>
            </a:r>
            <a:endParaRPr lang="en-US" altLang="zh-TW" b="0" i="0" dirty="0">
              <a:solidFill>
                <a:srgbClr val="000000"/>
              </a:solidFill>
              <a:effectLst/>
              <a:latin typeface="inherit"/>
            </a:endParaRPr>
          </a:p>
        </p:txBody>
      </p:sp>
      <p:sp>
        <p:nvSpPr>
          <p:cNvPr id="6" name="內容版面配置區 5">
            <a:extLst>
              <a:ext uri="{FF2B5EF4-FFF2-40B4-BE49-F238E27FC236}">
                <a16:creationId xmlns:a16="http://schemas.microsoft.com/office/drawing/2014/main" id="{52120999-078F-40C8-D620-2BFD6ACF4B2D}"/>
              </a:ext>
            </a:extLst>
          </p:cNvPr>
          <p:cNvSpPr>
            <a:spLocks noGrp="1"/>
          </p:cNvSpPr>
          <p:nvPr>
            <p:ph sz="half" idx="2"/>
          </p:nvPr>
        </p:nvSpPr>
        <p:spPr>
          <a:xfrm>
            <a:off x="838200" y="3397170"/>
            <a:ext cx="4127339" cy="2779793"/>
          </a:xfrm>
        </p:spPr>
        <p:txBody>
          <a:bodyPr/>
          <a:lstStyle/>
          <a:p>
            <a:r>
              <a:rPr lang="zh-TW" altLang="en-US" b="0" i="0" dirty="0">
                <a:solidFill>
                  <a:srgbClr val="000000"/>
                </a:solidFill>
                <a:effectLst/>
                <a:latin typeface="inherit"/>
              </a:rPr>
              <a:t>內</a:t>
            </a:r>
            <a:r>
              <a:rPr lang="en-US" altLang="zh-TW" b="0" i="0" dirty="0">
                <a:solidFill>
                  <a:srgbClr val="000000"/>
                </a:solidFill>
                <a:effectLst/>
                <a:latin typeface="inherit"/>
              </a:rPr>
              <a:t>/</a:t>
            </a:r>
            <a:r>
              <a:rPr lang="zh-TW" altLang="en-US" b="0" i="0" dirty="0">
                <a:solidFill>
                  <a:srgbClr val="000000"/>
                </a:solidFill>
                <a:effectLst/>
                <a:latin typeface="inherit"/>
              </a:rPr>
              <a:t>外部雙向溝通</a:t>
            </a:r>
            <a:endParaRPr lang="en-US" altLang="zh-TW" b="0" i="0" dirty="0">
              <a:solidFill>
                <a:srgbClr val="000000"/>
              </a:solidFill>
              <a:effectLst/>
              <a:latin typeface="inherit"/>
            </a:endParaRPr>
          </a:p>
          <a:p>
            <a:pPr lvl="1"/>
            <a:r>
              <a:rPr lang="zh-TW" altLang="en-US" b="0" i="0" dirty="0">
                <a:solidFill>
                  <a:srgbClr val="000000"/>
                </a:solidFill>
                <a:effectLst/>
                <a:latin typeface="inherit"/>
              </a:rPr>
              <a:t>組員</a:t>
            </a:r>
            <a:endParaRPr lang="en-US" altLang="zh-TW" b="0" i="0" dirty="0">
              <a:solidFill>
                <a:srgbClr val="000000"/>
              </a:solidFill>
              <a:effectLst/>
              <a:latin typeface="inherit"/>
            </a:endParaRPr>
          </a:p>
          <a:p>
            <a:pPr lvl="1"/>
            <a:r>
              <a:rPr lang="zh-TW" altLang="en-US" b="0" i="0" dirty="0">
                <a:solidFill>
                  <a:srgbClr val="000000"/>
                </a:solidFill>
                <a:effectLst/>
                <a:latin typeface="inherit"/>
              </a:rPr>
              <a:t>教練</a:t>
            </a:r>
            <a:endParaRPr lang="en-US" altLang="zh-TW" b="0" i="0" dirty="0">
              <a:solidFill>
                <a:srgbClr val="000000"/>
              </a:solidFill>
              <a:effectLst/>
              <a:latin typeface="inherit"/>
            </a:endParaRPr>
          </a:p>
          <a:p>
            <a:pPr lvl="1"/>
            <a:r>
              <a:rPr lang="zh-TW" altLang="en-US" b="0" i="0" dirty="0">
                <a:solidFill>
                  <a:srgbClr val="000000"/>
                </a:solidFill>
                <a:effectLst/>
                <a:latin typeface="inherit"/>
              </a:rPr>
              <a:t>設計師</a:t>
            </a:r>
            <a:endParaRPr lang="zh-TW" altLang="en-US" dirty="0"/>
          </a:p>
        </p:txBody>
      </p:sp>
      <p:pic>
        <p:nvPicPr>
          <p:cNvPr id="4098" name="Picture 2">
            <a:extLst>
              <a:ext uri="{FF2B5EF4-FFF2-40B4-BE49-F238E27FC236}">
                <a16:creationId xmlns:a16="http://schemas.microsoft.com/office/drawing/2014/main" id="{B3B0DE9D-C406-1759-7FF1-C65A7AA13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518" y="1899330"/>
            <a:ext cx="5108679" cy="3871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013895"/>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04A46A-D00A-0218-2D1D-1CFA11CAD87A}"/>
              </a:ext>
            </a:extLst>
          </p:cNvPr>
          <p:cNvSpPr>
            <a:spLocks noGrp="1"/>
          </p:cNvSpPr>
          <p:nvPr>
            <p:ph type="title"/>
          </p:nvPr>
        </p:nvSpPr>
        <p:spPr/>
        <p:txBody>
          <a:bodyPr/>
          <a:lstStyle/>
          <a:p>
            <a:r>
              <a:rPr lang="zh-TW" altLang="en-US" dirty="0"/>
              <a:t>開發階段 </a:t>
            </a:r>
            <a:r>
              <a:rPr lang="en-US" altLang="zh-TW" dirty="0"/>
              <a:t>– </a:t>
            </a:r>
            <a:r>
              <a:rPr lang="zh-TW" altLang="en-US" dirty="0"/>
              <a:t>使用新技術</a:t>
            </a:r>
          </a:p>
        </p:txBody>
      </p:sp>
      <p:sp>
        <p:nvSpPr>
          <p:cNvPr id="4" name="內容版面配置區 3">
            <a:extLst>
              <a:ext uri="{FF2B5EF4-FFF2-40B4-BE49-F238E27FC236}">
                <a16:creationId xmlns:a16="http://schemas.microsoft.com/office/drawing/2014/main" id="{674B1228-09B3-473C-C4A0-2B7F1FE861C2}"/>
              </a:ext>
            </a:extLst>
          </p:cNvPr>
          <p:cNvSpPr>
            <a:spLocks noGrp="1"/>
          </p:cNvSpPr>
          <p:nvPr>
            <p:ph sz="half" idx="1"/>
          </p:nvPr>
        </p:nvSpPr>
        <p:spPr/>
        <p:txBody>
          <a:bodyPr/>
          <a:lstStyle/>
          <a:p>
            <a:r>
              <a:rPr lang="en-US" altLang="zh-TW" dirty="0" err="1"/>
              <a:t>Nuxt</a:t>
            </a:r>
            <a:r>
              <a:rPr lang="en-US" altLang="zh-TW" dirty="0"/>
              <a:t> Tailwind</a:t>
            </a:r>
            <a:endParaRPr lang="zh-TW" altLang="en-US" dirty="0"/>
          </a:p>
        </p:txBody>
      </p:sp>
      <p:sp>
        <p:nvSpPr>
          <p:cNvPr id="5" name="內容版面配置區 4">
            <a:extLst>
              <a:ext uri="{FF2B5EF4-FFF2-40B4-BE49-F238E27FC236}">
                <a16:creationId xmlns:a16="http://schemas.microsoft.com/office/drawing/2014/main" id="{1D6CAB0C-4C49-B628-BA7D-A752A3BC456B}"/>
              </a:ext>
            </a:extLst>
          </p:cNvPr>
          <p:cNvSpPr>
            <a:spLocks noGrp="1"/>
          </p:cNvSpPr>
          <p:nvPr>
            <p:ph sz="half" idx="2"/>
          </p:nvPr>
        </p:nvSpPr>
        <p:spPr>
          <a:xfrm>
            <a:off x="4918005" y="1825625"/>
            <a:ext cx="5181600" cy="4351338"/>
          </a:xfrm>
        </p:spPr>
        <p:txBody>
          <a:bodyPr/>
          <a:lstStyle/>
          <a:p>
            <a:r>
              <a:rPr lang="en-US" altLang="zh-TW" dirty="0"/>
              <a:t>Nuxt.js</a:t>
            </a:r>
            <a:endParaRPr lang="zh-TW" altLang="en-US" dirty="0"/>
          </a:p>
        </p:txBody>
      </p:sp>
      <p:pic>
        <p:nvPicPr>
          <p:cNvPr id="9" name="圖片 8">
            <a:extLst>
              <a:ext uri="{FF2B5EF4-FFF2-40B4-BE49-F238E27FC236}">
                <a16:creationId xmlns:a16="http://schemas.microsoft.com/office/drawing/2014/main" id="{4974AB41-2F72-200D-E6ED-FD1921477098}"/>
              </a:ext>
            </a:extLst>
          </p:cNvPr>
          <p:cNvPicPr>
            <a:picLocks noChangeAspect="1"/>
          </p:cNvPicPr>
          <p:nvPr/>
        </p:nvPicPr>
        <p:blipFill>
          <a:blip r:embed="rId3"/>
          <a:stretch>
            <a:fillRect/>
          </a:stretch>
        </p:blipFill>
        <p:spPr>
          <a:xfrm>
            <a:off x="1324531" y="2792663"/>
            <a:ext cx="2883718" cy="3519237"/>
          </a:xfrm>
          <a:prstGeom prst="rect">
            <a:avLst/>
          </a:prstGeom>
        </p:spPr>
      </p:pic>
      <p:pic>
        <p:nvPicPr>
          <p:cNvPr id="3074" name="Picture 2">
            <a:extLst>
              <a:ext uri="{FF2B5EF4-FFF2-40B4-BE49-F238E27FC236}">
                <a16:creationId xmlns:a16="http://schemas.microsoft.com/office/drawing/2014/main" id="{7CF55CC6-EBCF-4B90-1D11-4004A5013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650" y="2581107"/>
            <a:ext cx="5195455" cy="39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423760"/>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a:extLst>
              <a:ext uri="{FF2B5EF4-FFF2-40B4-BE49-F238E27FC236}">
                <a16:creationId xmlns:a16="http://schemas.microsoft.com/office/drawing/2014/main" id="{454EC5A3-75EF-2099-0C6E-230510CA9BD0}"/>
              </a:ext>
            </a:extLst>
          </p:cNvPr>
          <p:cNvSpPr>
            <a:spLocks noGrp="1"/>
          </p:cNvSpPr>
          <p:nvPr>
            <p:ph type="title"/>
          </p:nvPr>
        </p:nvSpPr>
        <p:spPr/>
        <p:txBody>
          <a:bodyPr/>
          <a:lstStyle/>
          <a:p>
            <a:r>
              <a:rPr lang="zh-TW" altLang="en-US" dirty="0"/>
              <a:t>開發階段 </a:t>
            </a:r>
            <a:r>
              <a:rPr lang="en-US" altLang="zh-TW" dirty="0"/>
              <a:t>– </a:t>
            </a:r>
            <a:r>
              <a:rPr lang="zh-TW" altLang="en-US" dirty="0"/>
              <a:t>使用 </a:t>
            </a:r>
            <a:r>
              <a:rPr lang="en-US" altLang="zh-TW" dirty="0"/>
              <a:t>TypeScript</a:t>
            </a:r>
            <a:endParaRPr lang="zh-TW" altLang="en-US" dirty="0"/>
          </a:p>
        </p:txBody>
      </p:sp>
      <p:pic>
        <p:nvPicPr>
          <p:cNvPr id="4098" name="Picture 2">
            <a:extLst>
              <a:ext uri="{FF2B5EF4-FFF2-40B4-BE49-F238E27FC236}">
                <a16:creationId xmlns:a16="http://schemas.microsoft.com/office/drawing/2014/main" id="{85FF0943-7562-F0EF-41E1-98246A752D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92"/>
          <a:stretch/>
        </p:blipFill>
        <p:spPr bwMode="auto">
          <a:xfrm>
            <a:off x="939239" y="2669328"/>
            <a:ext cx="4835971" cy="302138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96;p78">
            <a:extLst>
              <a:ext uri="{FF2B5EF4-FFF2-40B4-BE49-F238E27FC236}">
                <a16:creationId xmlns:a16="http://schemas.microsoft.com/office/drawing/2014/main" id="{22363F0B-01D2-4747-EE04-5D2E4A8FCDF7}"/>
              </a:ext>
            </a:extLst>
          </p:cNvPr>
          <p:cNvSpPr/>
          <p:nvPr/>
        </p:nvSpPr>
        <p:spPr>
          <a:xfrm rot="4628724" flipH="1" flipV="1">
            <a:off x="5946707" y="1935868"/>
            <a:ext cx="388651" cy="829559"/>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4">
              <a:alphaModFix/>
            </a:blip>
            <a:stretch>
              <a:fillRect/>
            </a:stretch>
          </a:blipFill>
          <a:ln>
            <a:noFill/>
          </a:ln>
        </p:spPr>
      </p:sp>
      <p:pic>
        <p:nvPicPr>
          <p:cNvPr id="3" name="Picture 2">
            <a:extLst>
              <a:ext uri="{FF2B5EF4-FFF2-40B4-BE49-F238E27FC236}">
                <a16:creationId xmlns:a16="http://schemas.microsoft.com/office/drawing/2014/main" id="{997BEA48-6226-F26A-3CC3-5476FA5424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040"/>
          <a:stretch/>
        </p:blipFill>
        <p:spPr bwMode="auto">
          <a:xfrm>
            <a:off x="6499229" y="2669328"/>
            <a:ext cx="4835971" cy="2661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633010"/>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C0F60-A2B3-566A-22B4-CD43C5292019}"/>
              </a:ext>
            </a:extLst>
          </p:cNvPr>
          <p:cNvSpPr>
            <a:spLocks noGrp="1"/>
          </p:cNvSpPr>
          <p:nvPr>
            <p:ph type="title"/>
          </p:nvPr>
        </p:nvSpPr>
        <p:spPr/>
        <p:txBody>
          <a:bodyPr/>
          <a:lstStyle/>
          <a:p>
            <a:r>
              <a:rPr lang="zh-TW" altLang="en-US" dirty="0"/>
              <a:t>前端 </a:t>
            </a:r>
            <a:r>
              <a:rPr lang="en-US" altLang="zh-TW" dirty="0"/>
              <a:t>debug</a:t>
            </a:r>
            <a:endParaRPr lang="zh-TW" altLang="en-US" dirty="0"/>
          </a:p>
        </p:txBody>
      </p:sp>
      <p:sp>
        <p:nvSpPr>
          <p:cNvPr id="3" name="內容版面配置區 2">
            <a:extLst>
              <a:ext uri="{FF2B5EF4-FFF2-40B4-BE49-F238E27FC236}">
                <a16:creationId xmlns:a16="http://schemas.microsoft.com/office/drawing/2014/main" id="{D798075A-4E4A-1144-1EAE-DDC442D3F224}"/>
              </a:ext>
            </a:extLst>
          </p:cNvPr>
          <p:cNvSpPr>
            <a:spLocks noGrp="1"/>
          </p:cNvSpPr>
          <p:nvPr>
            <p:ph idx="1"/>
          </p:nvPr>
        </p:nvSpPr>
        <p:spPr>
          <a:xfrm>
            <a:off x="838200" y="1825625"/>
            <a:ext cx="3467582" cy="4351338"/>
          </a:xfrm>
        </p:spPr>
        <p:txBody>
          <a:bodyPr>
            <a:normAutofit/>
          </a:bodyPr>
          <a:lstStyle/>
          <a:p>
            <a:r>
              <a:rPr lang="zh-TW" altLang="en-US" dirty="0"/>
              <a:t>取得 </a:t>
            </a:r>
            <a:r>
              <a:rPr lang="en-US" altLang="zh-TW" dirty="0" err="1"/>
              <a:t>api</a:t>
            </a:r>
            <a:r>
              <a:rPr lang="en-US" altLang="zh-TW" dirty="0"/>
              <a:t> </a:t>
            </a:r>
            <a:r>
              <a:rPr lang="zh-TW" altLang="en-US" dirty="0"/>
              <a:t>資料</a:t>
            </a:r>
            <a:endParaRPr lang="en-US" altLang="zh-TW" dirty="0"/>
          </a:p>
          <a:p>
            <a:r>
              <a:rPr lang="en-US" altLang="zh-TW" dirty="0"/>
              <a:t>Client</a:t>
            </a:r>
            <a:r>
              <a:rPr lang="zh-TW" altLang="en-US" dirty="0"/>
              <a:t> 端渲染與</a:t>
            </a:r>
            <a:r>
              <a:rPr lang="en-US" altLang="zh-TW" dirty="0"/>
              <a:t>Server</a:t>
            </a:r>
            <a:r>
              <a:rPr lang="zh-TW" altLang="en-US" dirty="0"/>
              <a:t> 端渲染</a:t>
            </a:r>
            <a:endParaRPr lang="en-US" altLang="zh-TW" dirty="0"/>
          </a:p>
          <a:p>
            <a:r>
              <a:rPr lang="zh-TW" altLang="en-US" dirty="0"/>
              <a:t>方式使用不當</a:t>
            </a:r>
            <a:endParaRPr lang="en-US" altLang="zh-TW" dirty="0"/>
          </a:p>
          <a:p>
            <a:r>
              <a:rPr lang="en-US" altLang="zh-TW" dirty="0"/>
              <a:t>.</a:t>
            </a:r>
            <a:r>
              <a:rPr lang="zh-TW" altLang="en-US" dirty="0"/>
              <a:t> </a:t>
            </a:r>
            <a:r>
              <a:rPr lang="en-US" altLang="zh-TW" dirty="0"/>
              <a:t>.</a:t>
            </a:r>
            <a:r>
              <a:rPr lang="zh-TW" altLang="en-US" dirty="0"/>
              <a:t> </a:t>
            </a:r>
            <a:r>
              <a:rPr lang="en-US" altLang="zh-TW" dirty="0"/>
              <a:t>.</a:t>
            </a:r>
            <a:endParaRPr lang="zh-TW" altLang="en-US" dirty="0"/>
          </a:p>
        </p:txBody>
      </p:sp>
      <p:pic>
        <p:nvPicPr>
          <p:cNvPr id="3074" name="Picture 2">
            <a:extLst>
              <a:ext uri="{FF2B5EF4-FFF2-40B4-BE49-F238E27FC236}">
                <a16:creationId xmlns:a16="http://schemas.microsoft.com/office/drawing/2014/main" id="{9E376DF8-D100-DCEE-BBCB-2CBF74CE2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362" y="553114"/>
            <a:ext cx="4149090" cy="5993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90422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D5A3C-7AC6-136D-EEDC-E72E4E3F38D4}"/>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最喜歡的點、巧思</a:t>
            </a:r>
            <a:endParaRPr lang="zh-TW" altLang="en-US" dirty="0"/>
          </a:p>
        </p:txBody>
      </p:sp>
      <p:sp>
        <p:nvSpPr>
          <p:cNvPr id="4" name="文字版面配置區 3">
            <a:extLst>
              <a:ext uri="{FF2B5EF4-FFF2-40B4-BE49-F238E27FC236}">
                <a16:creationId xmlns:a16="http://schemas.microsoft.com/office/drawing/2014/main" id="{4BC7B4B9-0BEC-CD24-D1B7-C8F6DB8747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79291333"/>
      </p:ext>
    </p:extLst>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609E9A-A8CF-46D1-4C4A-B3C3F4B98927}"/>
              </a:ext>
            </a:extLst>
          </p:cNvPr>
          <p:cNvSpPr>
            <a:spLocks noGrp="1"/>
          </p:cNvSpPr>
          <p:nvPr>
            <p:ph type="title"/>
          </p:nvPr>
        </p:nvSpPr>
        <p:spPr>
          <a:xfrm>
            <a:off x="1493132" y="365125"/>
            <a:ext cx="9860667" cy="1325563"/>
          </a:xfrm>
        </p:spPr>
        <p:txBody>
          <a:bodyPr/>
          <a:lstStyle/>
          <a:p>
            <a:r>
              <a:rPr lang="en-US" altLang="zh-TW" dirty="0"/>
              <a:t>Loading</a:t>
            </a:r>
            <a:endParaRPr lang="zh-TW" altLang="en-US" dirty="0"/>
          </a:p>
        </p:txBody>
      </p:sp>
      <p:sp>
        <p:nvSpPr>
          <p:cNvPr id="10" name="內容版面配置區 9">
            <a:extLst>
              <a:ext uri="{FF2B5EF4-FFF2-40B4-BE49-F238E27FC236}">
                <a16:creationId xmlns:a16="http://schemas.microsoft.com/office/drawing/2014/main" id="{277163E4-F512-B288-7E7D-CAA7D7943A7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A6ED121-C86C-6EEC-CD4E-BD4A897B15DF}"/>
              </a:ext>
            </a:extLst>
          </p:cNvPr>
          <p:cNvPicPr>
            <a:picLocks noChangeAspect="1"/>
          </p:cNvPicPr>
          <p:nvPr/>
        </p:nvPicPr>
        <p:blipFill>
          <a:blip r:embed="rId3"/>
          <a:stretch>
            <a:fillRect/>
          </a:stretch>
        </p:blipFill>
        <p:spPr>
          <a:xfrm>
            <a:off x="2097060" y="1847812"/>
            <a:ext cx="7997881" cy="4498808"/>
          </a:xfrm>
          <a:prstGeom prst="rect">
            <a:avLst/>
          </a:prstGeom>
        </p:spPr>
      </p:pic>
    </p:spTree>
    <p:extLst>
      <p:ext uri="{BB962C8B-B14F-4D97-AF65-F5344CB8AC3E}">
        <p14:creationId xmlns:p14="http://schemas.microsoft.com/office/powerpoint/2010/main" val="3739186506"/>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8B5DA-5BB7-9C2F-D480-FED22F2AEAC8}"/>
              </a:ext>
            </a:extLst>
          </p:cNvPr>
          <p:cNvSpPr>
            <a:spLocks noGrp="1"/>
          </p:cNvSpPr>
          <p:nvPr>
            <p:ph type="title"/>
          </p:nvPr>
        </p:nvSpPr>
        <p:spPr/>
        <p:txBody>
          <a:bodyPr/>
          <a:lstStyle/>
          <a:p>
            <a:r>
              <a:rPr lang="zh-TW" altLang="en-US" dirty="0"/>
              <a:t>專案倒數時間</a:t>
            </a:r>
          </a:p>
        </p:txBody>
      </p:sp>
      <p:pic>
        <p:nvPicPr>
          <p:cNvPr id="1026" name="Picture 2">
            <a:extLst>
              <a:ext uri="{FF2B5EF4-FFF2-40B4-BE49-F238E27FC236}">
                <a16:creationId xmlns:a16="http://schemas.microsoft.com/office/drawing/2014/main" id="{AE93A9E6-C42A-79D0-712C-A8B0DE62D1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87"/>
          <a:stretch/>
        </p:blipFill>
        <p:spPr bwMode="auto">
          <a:xfrm>
            <a:off x="1476827" y="1758322"/>
            <a:ext cx="3625857" cy="38662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D793831-3308-3178-9ACA-572C24CB17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287"/>
          <a:stretch/>
        </p:blipFill>
        <p:spPr bwMode="auto">
          <a:xfrm>
            <a:off x="6779282" y="1758322"/>
            <a:ext cx="3625857" cy="386051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95;p78">
            <a:extLst>
              <a:ext uri="{FF2B5EF4-FFF2-40B4-BE49-F238E27FC236}">
                <a16:creationId xmlns:a16="http://schemas.microsoft.com/office/drawing/2014/main" id="{80B9CED3-8F1A-AC1A-B19C-121DF9E067DD}"/>
              </a:ext>
            </a:extLst>
          </p:cNvPr>
          <p:cNvSpPr/>
          <p:nvPr/>
        </p:nvSpPr>
        <p:spPr>
          <a:xfrm rot="15344644">
            <a:off x="5663762" y="2854033"/>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5">
              <a:alphaModFix/>
            </a:blip>
            <a:stretch>
              <a:fillRect/>
            </a:stretch>
          </a:blipFill>
          <a:ln>
            <a:noFill/>
          </a:ln>
        </p:spPr>
      </p:sp>
      <p:sp>
        <p:nvSpPr>
          <p:cNvPr id="9" name="Google Shape;695;p78">
            <a:extLst>
              <a:ext uri="{FF2B5EF4-FFF2-40B4-BE49-F238E27FC236}">
                <a16:creationId xmlns:a16="http://schemas.microsoft.com/office/drawing/2014/main" id="{DAA6ED78-7CA5-566A-EC1D-EACC0AA1DAD2}"/>
              </a:ext>
            </a:extLst>
          </p:cNvPr>
          <p:cNvSpPr/>
          <p:nvPr/>
        </p:nvSpPr>
        <p:spPr>
          <a:xfrm rot="4862227">
            <a:off x="6046179" y="3493790"/>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747258991"/>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034480B-B04E-7AF5-4F4A-EF2A89C429FA}"/>
              </a:ext>
            </a:extLst>
          </p:cNvPr>
          <p:cNvSpPr>
            <a:spLocks noGrp="1"/>
          </p:cNvSpPr>
          <p:nvPr>
            <p:ph type="title"/>
          </p:nvPr>
        </p:nvSpPr>
        <p:spPr/>
        <p:txBody>
          <a:bodyPr/>
          <a:lstStyle/>
          <a:p>
            <a:r>
              <a:rPr lang="zh-TW" altLang="en-US" sz="4400" dirty="0"/>
              <a:t>贊助結帳的 </a:t>
            </a:r>
            <a:r>
              <a:rPr lang="en-US" altLang="zh-TW" sz="4400" dirty="0"/>
              <a:t>`</a:t>
            </a:r>
            <a:r>
              <a:rPr lang="zh-TW" altLang="en-US" sz="4400" dirty="0"/>
              <a:t>補整數</a:t>
            </a:r>
            <a:r>
              <a:rPr lang="en-US" altLang="zh-TW" sz="4400" dirty="0"/>
              <a:t>`</a:t>
            </a:r>
            <a:endParaRPr lang="zh-TW" altLang="en-US" dirty="0"/>
          </a:p>
        </p:txBody>
      </p:sp>
      <p:pic>
        <p:nvPicPr>
          <p:cNvPr id="4" name="圖片 3">
            <a:extLst>
              <a:ext uri="{FF2B5EF4-FFF2-40B4-BE49-F238E27FC236}">
                <a16:creationId xmlns:a16="http://schemas.microsoft.com/office/drawing/2014/main" id="{3B3C7A99-E213-D42A-7DEF-5473366C7DE6}"/>
              </a:ext>
            </a:extLst>
          </p:cNvPr>
          <p:cNvPicPr>
            <a:picLocks noChangeAspect="1"/>
          </p:cNvPicPr>
          <p:nvPr/>
        </p:nvPicPr>
        <p:blipFill>
          <a:blip r:embed="rId3"/>
          <a:stretch>
            <a:fillRect/>
          </a:stretch>
        </p:blipFill>
        <p:spPr>
          <a:xfrm>
            <a:off x="3899739" y="1690688"/>
            <a:ext cx="4392521" cy="4345289"/>
          </a:xfrm>
          <a:prstGeom prst="rect">
            <a:avLst/>
          </a:prstGeom>
        </p:spPr>
      </p:pic>
    </p:spTree>
    <p:extLst>
      <p:ext uri="{BB962C8B-B14F-4D97-AF65-F5344CB8AC3E}">
        <p14:creationId xmlns:p14="http://schemas.microsoft.com/office/powerpoint/2010/main" val="2780804354"/>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373166C-8172-B6A2-2D58-1BFAF78C3251}"/>
              </a:ext>
            </a:extLst>
          </p:cNvPr>
          <p:cNvSpPr>
            <a:spLocks noGrp="1"/>
          </p:cNvSpPr>
          <p:nvPr>
            <p:ph type="title"/>
          </p:nvPr>
        </p:nvSpPr>
        <p:spPr/>
        <p:txBody>
          <a:bodyPr/>
          <a:lstStyle/>
          <a:p>
            <a:r>
              <a:rPr lang="zh-TW" altLang="en-US" dirty="0"/>
              <a:t>起心動念</a:t>
            </a:r>
          </a:p>
        </p:txBody>
      </p:sp>
      <p:sp>
        <p:nvSpPr>
          <p:cNvPr id="5" name="文字版面配置區 4">
            <a:extLst>
              <a:ext uri="{FF2B5EF4-FFF2-40B4-BE49-F238E27FC236}">
                <a16:creationId xmlns:a16="http://schemas.microsoft.com/office/drawing/2014/main" id="{4BB1ABD4-40CD-1D32-358A-BB1F95808F57}"/>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22007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2AB6F6-BC5A-79F9-B365-9EE78EEE8E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心得</a:t>
            </a:r>
            <a:endParaRPr lang="zh-TW" altLang="en-US" dirty="0"/>
          </a:p>
        </p:txBody>
      </p:sp>
      <p:sp>
        <p:nvSpPr>
          <p:cNvPr id="4" name="文字版面配置區 3">
            <a:extLst>
              <a:ext uri="{FF2B5EF4-FFF2-40B4-BE49-F238E27FC236}">
                <a16:creationId xmlns:a16="http://schemas.microsoft.com/office/drawing/2014/main" id="{FFBF2EC6-5C76-03BB-D611-94E547D7FCD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1978963"/>
      </p:ext>
    </p:extLst>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5149FD-7FFC-454B-6BC3-75F48E90B7B3}"/>
              </a:ext>
            </a:extLst>
          </p:cNvPr>
          <p:cNvSpPr>
            <a:spLocks noGrp="1"/>
          </p:cNvSpPr>
          <p:nvPr>
            <p:ph type="title"/>
          </p:nvPr>
        </p:nvSpPr>
        <p:spPr/>
        <p:txBody>
          <a:bodyPr/>
          <a:lstStyle/>
          <a:p>
            <a:r>
              <a:rPr lang="zh-TW" altLang="en-US" dirty="0"/>
              <a:t>參加完整的專案開發</a:t>
            </a:r>
          </a:p>
        </p:txBody>
      </p:sp>
      <p:sp>
        <p:nvSpPr>
          <p:cNvPr id="3" name="內容版面配置區 2">
            <a:extLst>
              <a:ext uri="{FF2B5EF4-FFF2-40B4-BE49-F238E27FC236}">
                <a16:creationId xmlns:a16="http://schemas.microsoft.com/office/drawing/2014/main" id="{BC3356B4-038D-311C-20F3-9E1A97DB9D09}"/>
              </a:ext>
            </a:extLst>
          </p:cNvPr>
          <p:cNvSpPr>
            <a:spLocks noGrp="1"/>
          </p:cNvSpPr>
          <p:nvPr>
            <p:ph idx="1"/>
          </p:nvPr>
        </p:nvSpPr>
        <p:spPr>
          <a:xfrm>
            <a:off x="838200" y="1825625"/>
            <a:ext cx="5990863" cy="4351338"/>
          </a:xfrm>
        </p:spPr>
        <p:txBody>
          <a:bodyPr/>
          <a:lstStyle/>
          <a:p>
            <a:r>
              <a:rPr lang="zh-TW" altLang="en-US" dirty="0"/>
              <a:t>第一次參與製作這麼複雜的網站，有這麼多頁面和功能真的很棒</a:t>
            </a:r>
            <a:r>
              <a:rPr lang="en-US" altLang="zh-TW" dirty="0"/>
              <a:t>XD</a:t>
            </a:r>
          </a:p>
          <a:p>
            <a:r>
              <a:rPr lang="zh-TW" altLang="en-US" dirty="0"/>
              <a:t>前端頁面完成 </a:t>
            </a:r>
            <a:r>
              <a:rPr lang="en-US" altLang="zh-TW" dirty="0"/>
              <a:t>2 </a:t>
            </a:r>
            <a:r>
              <a:rPr lang="zh-TW" altLang="en-US" dirty="0"/>
              <a:t>個角色端</a:t>
            </a:r>
            <a:endParaRPr lang="en-US" altLang="zh-TW" dirty="0"/>
          </a:p>
          <a:p>
            <a:r>
              <a:rPr lang="zh-TW" altLang="en-US" dirty="0"/>
              <a:t>後端 </a:t>
            </a:r>
            <a:r>
              <a:rPr lang="en-US" altLang="zh-TW" dirty="0" err="1"/>
              <a:t>api</a:t>
            </a:r>
            <a:r>
              <a:rPr lang="en-US" altLang="zh-TW" dirty="0"/>
              <a:t> </a:t>
            </a:r>
            <a:r>
              <a:rPr lang="zh-TW" altLang="en-US" dirty="0"/>
              <a:t>開發近 </a:t>
            </a:r>
            <a:r>
              <a:rPr lang="en-US" altLang="zh-TW" dirty="0"/>
              <a:t>95%</a:t>
            </a:r>
            <a:br>
              <a:rPr lang="en-US" altLang="zh-TW" dirty="0"/>
            </a:br>
            <a:endParaRPr lang="zh-TW" altLang="en-US" dirty="0"/>
          </a:p>
        </p:txBody>
      </p:sp>
      <p:pic>
        <p:nvPicPr>
          <p:cNvPr id="5" name="Picture 4">
            <a:extLst>
              <a:ext uri="{FF2B5EF4-FFF2-40B4-BE49-F238E27FC236}">
                <a16:creationId xmlns:a16="http://schemas.microsoft.com/office/drawing/2014/main" id="{9BA943DC-FDE1-AED0-F228-E6195636D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785" y="1825625"/>
            <a:ext cx="3893013" cy="2654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258051D-BD2E-062C-CAAD-EE8DC63F8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056" y="1690688"/>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4" name="內容版面配置區 5" descr="一張含有 文字, 螢幕擷取畫面, 軟體, 多媒體軟體 的圖片&#10;&#10;自動產生的描述">
            <a:extLst>
              <a:ext uri="{FF2B5EF4-FFF2-40B4-BE49-F238E27FC236}">
                <a16:creationId xmlns:a16="http://schemas.microsoft.com/office/drawing/2014/main" id="{793B21C5-8271-650E-C983-79A30ECACB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3331" y="3964734"/>
            <a:ext cx="3893013" cy="2198407"/>
          </a:xfrm>
          <a:prstGeom prst="rect">
            <a:avLst/>
          </a:prstGeom>
        </p:spPr>
      </p:pic>
    </p:spTree>
    <p:extLst>
      <p:ext uri="{BB962C8B-B14F-4D97-AF65-F5344CB8AC3E}">
        <p14:creationId xmlns:p14="http://schemas.microsoft.com/office/powerpoint/2010/main" val="1293831622"/>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4AF-137C-330E-CE7B-7FD2BD581B3D}"/>
              </a:ext>
            </a:extLst>
          </p:cNvPr>
          <p:cNvSpPr>
            <a:spLocks noGrp="1"/>
          </p:cNvSpPr>
          <p:nvPr>
            <p:ph type="title"/>
          </p:nvPr>
        </p:nvSpPr>
        <p:spPr/>
        <p:txBody>
          <a:bodyPr/>
          <a:lstStyle/>
          <a:p>
            <a:r>
              <a:rPr lang="zh-TW" altLang="en-US" dirty="0"/>
              <a:t>感想</a:t>
            </a:r>
          </a:p>
        </p:txBody>
      </p:sp>
      <p:sp>
        <p:nvSpPr>
          <p:cNvPr id="3" name="內容版面配置區 2">
            <a:extLst>
              <a:ext uri="{FF2B5EF4-FFF2-40B4-BE49-F238E27FC236}">
                <a16:creationId xmlns:a16="http://schemas.microsoft.com/office/drawing/2014/main" id="{2733B83A-C9B3-5772-1090-A295B836CE3F}"/>
              </a:ext>
            </a:extLst>
          </p:cNvPr>
          <p:cNvSpPr>
            <a:spLocks noGrp="1"/>
          </p:cNvSpPr>
          <p:nvPr>
            <p:ph idx="1"/>
          </p:nvPr>
        </p:nvSpPr>
        <p:spPr>
          <a:xfrm>
            <a:off x="838199" y="1825625"/>
            <a:ext cx="9860667" cy="4351338"/>
          </a:xfrm>
        </p:spPr>
        <p:txBody>
          <a:bodyPr>
            <a:normAutofit/>
          </a:bodyPr>
          <a:lstStyle/>
          <a:p>
            <a:pPr>
              <a:lnSpc>
                <a:spcPct val="150000"/>
              </a:lnSpc>
            </a:pPr>
            <a:r>
              <a:rPr lang="zh-TW" altLang="en-US" sz="3000" dirty="0"/>
              <a:t>雖然很肝，但有學到新東西的感覺很好。</a:t>
            </a:r>
            <a:endParaRPr lang="en-US" altLang="zh-TW" sz="3000" dirty="0"/>
          </a:p>
        </p:txBody>
      </p:sp>
      <p:grpSp>
        <p:nvGrpSpPr>
          <p:cNvPr id="5" name="群組 4">
            <a:extLst>
              <a:ext uri="{FF2B5EF4-FFF2-40B4-BE49-F238E27FC236}">
                <a16:creationId xmlns:a16="http://schemas.microsoft.com/office/drawing/2014/main" id="{7E856FC5-C29D-3BEC-B64C-59447179CD79}"/>
              </a:ext>
            </a:extLst>
          </p:cNvPr>
          <p:cNvGrpSpPr/>
          <p:nvPr/>
        </p:nvGrpSpPr>
        <p:grpSpPr>
          <a:xfrm>
            <a:off x="1059770" y="3429000"/>
            <a:ext cx="9736222" cy="2305400"/>
            <a:chOff x="1059770" y="3429000"/>
            <a:chExt cx="9736222" cy="2305400"/>
          </a:xfrm>
        </p:grpSpPr>
        <p:pic>
          <p:nvPicPr>
            <p:cNvPr id="1026" name="Picture 2">
              <a:extLst>
                <a:ext uri="{FF2B5EF4-FFF2-40B4-BE49-F238E27FC236}">
                  <a16:creationId xmlns:a16="http://schemas.microsoft.com/office/drawing/2014/main" id="{8C5C8F31-828F-E621-0E04-1173E65395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730"/>
            <a:stretch/>
          </p:blipFill>
          <p:spPr bwMode="auto">
            <a:xfrm>
              <a:off x="1059770" y="3429000"/>
              <a:ext cx="5036230" cy="2305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E93ADF0-E6AF-523F-3CEA-F9F8B98AC5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840"/>
            <a:stretch/>
          </p:blipFill>
          <p:spPr bwMode="auto">
            <a:xfrm>
              <a:off x="6072850" y="3442903"/>
              <a:ext cx="4723142" cy="2291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4315654"/>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8352F89-1A37-2133-6E41-5B7388CCF860}"/>
              </a:ext>
            </a:extLst>
          </p:cNvPr>
          <p:cNvSpPr>
            <a:spLocks noGrp="1"/>
          </p:cNvSpPr>
          <p:nvPr>
            <p:ph type="title"/>
          </p:nvPr>
        </p:nvSpPr>
        <p:spPr>
          <a:xfrm>
            <a:off x="2191870" y="1184703"/>
            <a:ext cx="9155579" cy="3711388"/>
          </a:xfrm>
        </p:spPr>
        <p:txBody>
          <a:bodyPr>
            <a:normAutofit/>
          </a:bodyPr>
          <a:lstStyle/>
          <a:p>
            <a:pPr>
              <a:lnSpc>
                <a:spcPct val="200000"/>
              </a:lnSpc>
            </a:pPr>
            <a:r>
              <a:rPr lang="zh-TW" altLang="en-US" sz="4000" dirty="0"/>
              <a:t>大家一起朝著一個方向努力，</a:t>
            </a:r>
            <a:br>
              <a:rPr lang="en-US" altLang="zh-TW" sz="4000" dirty="0"/>
            </a:br>
            <a:r>
              <a:rPr lang="zh-TW" altLang="en-US" sz="4000" dirty="0"/>
              <a:t>好像不可能的事情，</a:t>
            </a:r>
            <a:br>
              <a:rPr lang="en-US" altLang="zh-TW" sz="4000" dirty="0"/>
            </a:br>
            <a:r>
              <a:rPr lang="zh-TW" altLang="en-US" sz="4000" dirty="0"/>
              <a:t>也變得不是那麼難了</a:t>
            </a:r>
          </a:p>
        </p:txBody>
      </p:sp>
      <p:grpSp>
        <p:nvGrpSpPr>
          <p:cNvPr id="8" name="群組 7">
            <a:extLst>
              <a:ext uri="{FF2B5EF4-FFF2-40B4-BE49-F238E27FC236}">
                <a16:creationId xmlns:a16="http://schemas.microsoft.com/office/drawing/2014/main" id="{BF519738-ABE1-F174-9E82-D25734D05F80}"/>
              </a:ext>
            </a:extLst>
          </p:cNvPr>
          <p:cNvGrpSpPr/>
          <p:nvPr/>
        </p:nvGrpSpPr>
        <p:grpSpPr>
          <a:xfrm>
            <a:off x="9670078" y="4896091"/>
            <a:ext cx="2379168" cy="1817225"/>
            <a:chOff x="9670078" y="4896091"/>
            <a:chExt cx="2379168" cy="1817225"/>
          </a:xfrm>
        </p:grpSpPr>
        <p:sp>
          <p:nvSpPr>
            <p:cNvPr id="5" name="矩形 4">
              <a:extLst>
                <a:ext uri="{FF2B5EF4-FFF2-40B4-BE49-F238E27FC236}">
                  <a16:creationId xmlns:a16="http://schemas.microsoft.com/office/drawing/2014/main" id="{EC81BA64-1C62-E489-4F88-E111D2139779}"/>
                </a:ext>
              </a:extLst>
            </p:cNvPr>
            <p:cNvSpPr/>
            <p:nvPr/>
          </p:nvSpPr>
          <p:spPr>
            <a:xfrm>
              <a:off x="10232020" y="4896091"/>
              <a:ext cx="1817226" cy="1817225"/>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形 2">
              <a:extLst>
                <a:ext uri="{FF2B5EF4-FFF2-40B4-BE49-F238E27FC236}">
                  <a16:creationId xmlns:a16="http://schemas.microsoft.com/office/drawing/2014/main" id="{A698A877-B709-E84A-5376-B4321F9C44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0078" y="5193437"/>
              <a:ext cx="1892363" cy="901125"/>
            </a:xfrm>
            <a:prstGeom prst="rect">
              <a:avLst/>
            </a:prstGeom>
          </p:spPr>
        </p:pic>
        <p:sp>
          <p:nvSpPr>
            <p:cNvPr id="7" name="文字方塊 6">
              <a:extLst>
                <a:ext uri="{FF2B5EF4-FFF2-40B4-BE49-F238E27FC236}">
                  <a16:creationId xmlns:a16="http://schemas.microsoft.com/office/drawing/2014/main" id="{EA9C5D54-9EE9-2A77-C2EF-759468C0871F}"/>
                </a:ext>
              </a:extLst>
            </p:cNvPr>
            <p:cNvSpPr txBox="1"/>
            <p:nvPr/>
          </p:nvSpPr>
          <p:spPr>
            <a:xfrm>
              <a:off x="9689362" y="6007108"/>
              <a:ext cx="2186265" cy="584775"/>
            </a:xfrm>
            <a:prstGeom prst="rect">
              <a:avLst/>
            </a:prstGeom>
            <a:noFill/>
          </p:spPr>
          <p:txBody>
            <a:bodyPr wrap="square">
              <a:spAutoFit/>
            </a:bodyPr>
            <a:lstStyle/>
            <a:p>
              <a:r>
                <a:rPr lang="zh-TW" altLang="en-US" sz="3200" b="1" i="0" spc="600" dirty="0">
                  <a:solidFill>
                    <a:srgbClr val="FF6268"/>
                  </a:solidFill>
                  <a:effectLst/>
                  <a:latin typeface="Noto Sans" panose="020B0502040204020203" pitchFamily="34" charset="0"/>
                </a:rPr>
                <a:t>募資</a:t>
              </a:r>
              <a:r>
                <a:rPr lang="zh-TW" altLang="en-US" sz="3200" b="1" spc="600" dirty="0">
                  <a:solidFill>
                    <a:srgbClr val="FF6268"/>
                  </a:solidFill>
                  <a:latin typeface="Noto Sans" panose="020B0502040204020203" pitchFamily="34" charset="0"/>
                </a:rPr>
                <a:t>平台</a:t>
              </a:r>
              <a:endParaRPr lang="zh-TW" altLang="en-US" sz="3200" b="1" dirty="0"/>
            </a:p>
          </p:txBody>
        </p:sp>
      </p:grpSp>
    </p:spTree>
    <p:extLst>
      <p:ext uri="{BB962C8B-B14F-4D97-AF65-F5344CB8AC3E}">
        <p14:creationId xmlns:p14="http://schemas.microsoft.com/office/powerpoint/2010/main" val="30902405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769A3C9-AE7D-4A47-FE69-E8010BD356D0}"/>
              </a:ext>
            </a:extLst>
          </p:cNvPr>
          <p:cNvSpPr/>
          <p:nvPr/>
        </p:nvSpPr>
        <p:spPr>
          <a:xfrm>
            <a:off x="0" y="0"/>
            <a:ext cx="8046000" cy="6858000"/>
          </a:xfrm>
          <a:prstGeom prst="rect">
            <a:avLst/>
          </a:prstGeom>
          <a:solidFill>
            <a:srgbClr val="FAEEE2">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2" descr="一張含有 服裝, 人員, 室內, 場景 的圖片&#10;&#10;自動產生的描述">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437442" y="2000757"/>
            <a:ext cx="7171115" cy="3299906"/>
          </a:xfrm>
          <a:prstGeom prst="rect">
            <a:avLst/>
          </a:prstGeom>
          <a:noFill/>
          <a:extLst>
            <a:ext uri="{909E8E84-426E-40DD-AFC4-6F175D3DCCD1}">
              <a14:hiddenFill xmlns:a14="http://schemas.microsoft.com/office/drawing/2010/main">
                <a:solidFill>
                  <a:srgbClr val="FFFFFF"/>
                </a:solidFill>
              </a14:hiddenFill>
            </a:ext>
          </a:extLst>
        </p:spPr>
      </p:pic>
      <p:pic>
        <p:nvPicPr>
          <p:cNvPr id="9" name="圖形 8">
            <a:extLst>
              <a:ext uri="{FF2B5EF4-FFF2-40B4-BE49-F238E27FC236}">
                <a16:creationId xmlns:a16="http://schemas.microsoft.com/office/drawing/2014/main" id="{2A9D4B33-A942-70A2-CCDD-B27714381E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460210" y="404812"/>
            <a:ext cx="1028700" cy="552450"/>
          </a:xfrm>
          <a:prstGeom prst="rect">
            <a:avLst/>
          </a:prstGeom>
        </p:spPr>
      </p:pic>
      <p:sp>
        <p:nvSpPr>
          <p:cNvPr id="3" name="標題 1">
            <a:extLst>
              <a:ext uri="{FF2B5EF4-FFF2-40B4-BE49-F238E27FC236}">
                <a16:creationId xmlns:a16="http://schemas.microsoft.com/office/drawing/2014/main" id="{D09331E0-244B-7C57-46E6-5EACD9D09C43}"/>
              </a:ext>
            </a:extLst>
          </p:cNvPr>
          <p:cNvSpPr txBox="1">
            <a:spLocks/>
          </p:cNvSpPr>
          <p:nvPr/>
        </p:nvSpPr>
        <p:spPr>
          <a:xfrm>
            <a:off x="8253416" y="1719460"/>
            <a:ext cx="3200399" cy="562594"/>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200" dirty="0"/>
              <a:t>一切的起點 </a:t>
            </a:r>
            <a:r>
              <a:rPr lang="en-US" altLang="zh-TW" sz="3200" dirty="0"/>
              <a:t>...</a:t>
            </a:r>
            <a:endParaRPr lang="zh-TW" altLang="en-US" sz="3200" dirty="0"/>
          </a:p>
        </p:txBody>
      </p:sp>
      <p:sp>
        <p:nvSpPr>
          <p:cNvPr id="6" name="內容版面配置區 4">
            <a:extLst>
              <a:ext uri="{FF2B5EF4-FFF2-40B4-BE49-F238E27FC236}">
                <a16:creationId xmlns:a16="http://schemas.microsoft.com/office/drawing/2014/main" id="{7C5B5A29-4605-419D-ABB8-CCC60329FF89}"/>
              </a:ext>
            </a:extLst>
          </p:cNvPr>
          <p:cNvSpPr txBox="1">
            <a:spLocks/>
          </p:cNvSpPr>
          <p:nvPr/>
        </p:nvSpPr>
        <p:spPr>
          <a:xfrm>
            <a:off x="8253416" y="2574234"/>
            <a:ext cx="3200399" cy="2906989"/>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初識</a:t>
            </a:r>
            <a:endParaRPr lang="en-US" altLang="zh-TW" dirty="0"/>
          </a:p>
          <a:p>
            <a:r>
              <a:rPr lang="zh-TW" altLang="en-US" dirty="0"/>
              <a:t>訂定專題題目</a:t>
            </a:r>
            <a:endParaRPr lang="en-US" altLang="zh-TW" dirty="0"/>
          </a:p>
          <a:p>
            <a:r>
              <a:rPr lang="zh-TW" altLang="en-US" dirty="0"/>
              <a:t>討論、發想</a:t>
            </a:r>
          </a:p>
        </p:txBody>
      </p:sp>
      <p:pic>
        <p:nvPicPr>
          <p:cNvPr id="7" name="圖形 6">
            <a:extLst>
              <a:ext uri="{FF2B5EF4-FFF2-40B4-BE49-F238E27FC236}">
                <a16:creationId xmlns:a16="http://schemas.microsoft.com/office/drawing/2014/main" id="{77F3BF2A-3151-6495-DDE1-D406F526DA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3447735968"/>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BFA"/>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團隊成員</a:t>
            </a:r>
          </a:p>
        </p:txBody>
      </p:sp>
      <p:sp>
        <p:nvSpPr>
          <p:cNvPr id="8" name="內容版面配置區 7">
            <a:extLst>
              <a:ext uri="{FF2B5EF4-FFF2-40B4-BE49-F238E27FC236}">
                <a16:creationId xmlns:a16="http://schemas.microsoft.com/office/drawing/2014/main" id="{1F21651F-7DBA-CFDA-87E9-0753A35EE92C}"/>
              </a:ext>
            </a:extLst>
          </p:cNvPr>
          <p:cNvSpPr>
            <a:spLocks noGrp="1"/>
          </p:cNvSpPr>
          <p:nvPr>
            <p:ph sz="half" idx="1"/>
          </p:nvPr>
        </p:nvSpPr>
        <p:spPr>
          <a:xfrm>
            <a:off x="6310041" y="1825625"/>
            <a:ext cx="2206942" cy="4351338"/>
          </a:xfrm>
        </p:spPr>
        <p:txBody>
          <a:bodyPr/>
          <a:lstStyle/>
          <a:p>
            <a:pPr marL="0" indent="0">
              <a:lnSpc>
                <a:spcPct val="150000"/>
              </a:lnSpc>
              <a:spcBef>
                <a:spcPts val="1800"/>
              </a:spcBef>
              <a:buNone/>
            </a:pPr>
            <a:r>
              <a:rPr lang="zh-TW" altLang="en-US" sz="2800" dirty="0"/>
              <a:t>前端工程師</a:t>
            </a:r>
            <a:endParaRPr lang="en-US" altLang="zh-TW" sz="2800" dirty="0"/>
          </a:p>
          <a:p>
            <a:pPr>
              <a:lnSpc>
                <a:spcPct val="150000"/>
              </a:lnSpc>
              <a:spcBef>
                <a:spcPts val="1800"/>
              </a:spcBef>
            </a:pPr>
            <a:r>
              <a:rPr lang="en-US" altLang="zh-TW" sz="2800" dirty="0"/>
              <a:t>Blue</a:t>
            </a:r>
          </a:p>
          <a:p>
            <a:pPr>
              <a:lnSpc>
                <a:spcPct val="150000"/>
              </a:lnSpc>
            </a:pPr>
            <a:r>
              <a:rPr lang="en-US" altLang="zh-TW" sz="2800" dirty="0"/>
              <a:t>Clara</a:t>
            </a:r>
            <a:endParaRPr lang="zh-TW" altLang="en-US" dirty="0"/>
          </a:p>
        </p:txBody>
      </p:sp>
      <p:sp>
        <p:nvSpPr>
          <p:cNvPr id="4" name="內容版面配置區 3">
            <a:extLst>
              <a:ext uri="{FF2B5EF4-FFF2-40B4-BE49-F238E27FC236}">
                <a16:creationId xmlns:a16="http://schemas.microsoft.com/office/drawing/2014/main" id="{A7B387FE-FF78-1776-1E14-D450DC2A2B12}"/>
              </a:ext>
            </a:extLst>
          </p:cNvPr>
          <p:cNvSpPr>
            <a:spLocks noGrp="1"/>
          </p:cNvSpPr>
          <p:nvPr>
            <p:ph sz="half" idx="2"/>
          </p:nvPr>
        </p:nvSpPr>
        <p:spPr>
          <a:xfrm>
            <a:off x="8647349" y="1825625"/>
            <a:ext cx="2206942" cy="4351338"/>
          </a:xfrm>
        </p:spPr>
        <p:txBody>
          <a:bodyPr/>
          <a:lstStyle/>
          <a:p>
            <a:pPr marL="0" indent="0">
              <a:lnSpc>
                <a:spcPct val="150000"/>
              </a:lnSpc>
              <a:buNone/>
            </a:pPr>
            <a:r>
              <a:rPr lang="zh-TW" altLang="en-US" sz="2800" dirty="0"/>
              <a:t>後端工程師</a:t>
            </a:r>
            <a:endParaRPr lang="en-US" altLang="zh-TW" sz="2800" dirty="0"/>
          </a:p>
          <a:p>
            <a:pPr marL="457200" indent="-457200">
              <a:lnSpc>
                <a:spcPct val="150000"/>
              </a:lnSpc>
              <a:buFont typeface="Arial" panose="020B0604020202020204" pitchFamily="34" charset="0"/>
              <a:buChar char="•"/>
            </a:pPr>
            <a:r>
              <a:rPr lang="en-US" altLang="zh-TW" sz="2800" dirty="0"/>
              <a:t>Anne</a:t>
            </a:r>
          </a:p>
          <a:p>
            <a:pPr marL="457200" indent="-457200">
              <a:lnSpc>
                <a:spcPct val="150000"/>
              </a:lnSpc>
              <a:buFont typeface="Arial" panose="020B0604020202020204" pitchFamily="34" charset="0"/>
              <a:buChar char="•"/>
            </a:pPr>
            <a:r>
              <a:rPr lang="en-US" altLang="zh-TW" sz="2800" dirty="0"/>
              <a:t>Esther</a:t>
            </a:r>
          </a:p>
          <a:p>
            <a:pPr marL="457200" indent="-457200">
              <a:lnSpc>
                <a:spcPct val="150000"/>
              </a:lnSpc>
              <a:buFont typeface="Arial" panose="020B0604020202020204" pitchFamily="34" charset="0"/>
              <a:buChar char="•"/>
            </a:pPr>
            <a:r>
              <a:rPr lang="en-US" altLang="zh-TW" sz="2800" dirty="0"/>
              <a:t>John</a:t>
            </a:r>
          </a:p>
          <a:p>
            <a:pPr marL="457200" indent="-457200">
              <a:lnSpc>
                <a:spcPct val="150000"/>
              </a:lnSpc>
              <a:buFont typeface="Arial" panose="020B0604020202020204" pitchFamily="34" charset="0"/>
              <a:buChar char="•"/>
            </a:pPr>
            <a:r>
              <a:rPr lang="en-US" altLang="zh-TW" sz="2800" dirty="0" err="1"/>
              <a:t>JarDar</a:t>
            </a:r>
            <a:endParaRPr lang="en-US" altLang="zh-TW" sz="2800" dirty="0"/>
          </a:p>
        </p:txBody>
      </p:sp>
      <p:sp>
        <p:nvSpPr>
          <p:cNvPr id="6" name="內容版面配置區 5">
            <a:extLst>
              <a:ext uri="{FF2B5EF4-FFF2-40B4-BE49-F238E27FC236}">
                <a16:creationId xmlns:a16="http://schemas.microsoft.com/office/drawing/2014/main" id="{901F64C0-5604-7BFB-ED0B-EDB8CA18BD49}"/>
              </a:ext>
            </a:extLst>
          </p:cNvPr>
          <p:cNvSpPr>
            <a:spLocks noGrp="1"/>
          </p:cNvSpPr>
          <p:nvPr>
            <p:ph sz="quarter" idx="13"/>
          </p:nvPr>
        </p:nvSpPr>
        <p:spPr>
          <a:xfrm>
            <a:off x="-2768279" y="1825625"/>
            <a:ext cx="2432613" cy="4352400"/>
          </a:xfrm>
        </p:spPr>
        <p:txBody>
          <a:bodyPr/>
          <a:lstStyle/>
          <a:p>
            <a:pPr marL="0" indent="0">
              <a:lnSpc>
                <a:spcPct val="150000"/>
              </a:lnSpc>
              <a:buNone/>
            </a:pPr>
            <a:r>
              <a:rPr lang="zh-TW" altLang="en-US" sz="2800" dirty="0"/>
              <a:t>設計師</a:t>
            </a:r>
            <a:endParaRPr lang="en-US" altLang="zh-TW" dirty="0"/>
          </a:p>
          <a:p>
            <a:pPr>
              <a:lnSpc>
                <a:spcPct val="150000"/>
              </a:lnSpc>
            </a:pPr>
            <a:r>
              <a:rPr lang="en-US" altLang="zh-TW" sz="2800" dirty="0"/>
              <a:t>Tori</a:t>
            </a:r>
          </a:p>
          <a:p>
            <a:pPr>
              <a:lnSpc>
                <a:spcPct val="150000"/>
              </a:lnSpc>
            </a:pPr>
            <a:r>
              <a:rPr lang="en-US" altLang="zh-TW" sz="2800" dirty="0" err="1"/>
              <a:t>Midjourney</a:t>
            </a:r>
            <a:endParaRPr lang="zh-TW" altLang="en-US" sz="2800" dirty="0"/>
          </a:p>
          <a:p>
            <a:endParaRPr lang="zh-TW" altLang="en-US" dirty="0"/>
          </a:p>
        </p:txBody>
      </p:sp>
      <p:sp>
        <p:nvSpPr>
          <p:cNvPr id="7" name="內容版面配置區 5">
            <a:extLst>
              <a:ext uri="{FF2B5EF4-FFF2-40B4-BE49-F238E27FC236}">
                <a16:creationId xmlns:a16="http://schemas.microsoft.com/office/drawing/2014/main" id="{FEA121D3-4C27-7059-ADAA-2B68D81CF8D6}"/>
              </a:ext>
            </a:extLst>
          </p:cNvPr>
          <p:cNvSpPr txBox="1">
            <a:spLocks/>
          </p:cNvSpPr>
          <p:nvPr/>
        </p:nvSpPr>
        <p:spPr>
          <a:xfrm>
            <a:off x="-2768279" y="4484162"/>
            <a:ext cx="2432613" cy="1828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sz="2800" dirty="0"/>
              <a:t>行銷 兼 顧問</a:t>
            </a:r>
            <a:endParaRPr lang="en-US" altLang="zh-TW" dirty="0"/>
          </a:p>
          <a:p>
            <a:pPr>
              <a:lnSpc>
                <a:spcPct val="150000"/>
              </a:lnSpc>
            </a:pPr>
            <a:r>
              <a:rPr lang="en-US" altLang="zh-TW" sz="2800" dirty="0"/>
              <a:t>ChatGPT</a:t>
            </a:r>
          </a:p>
        </p:txBody>
      </p:sp>
      <p:pic>
        <p:nvPicPr>
          <p:cNvPr id="9" name="圖片 8" descr="一張含有 兔子, 哺乳動物, 美工圖案, 家兔和野兔 的圖片&#10;&#10;自動產生的描述">
            <a:extLst>
              <a:ext uri="{FF2B5EF4-FFF2-40B4-BE49-F238E27FC236}">
                <a16:creationId xmlns:a16="http://schemas.microsoft.com/office/drawing/2014/main" id="{0C67C9F9-7555-48CA-0CA8-414C1662F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888" y="1825625"/>
            <a:ext cx="4684105" cy="4684105"/>
          </a:xfrm>
          <a:prstGeom prst="rect">
            <a:avLst/>
          </a:prstGeom>
        </p:spPr>
      </p:pic>
    </p:spTree>
    <p:extLst>
      <p:ext uri="{BB962C8B-B14F-4D97-AF65-F5344CB8AC3E}">
        <p14:creationId xmlns:p14="http://schemas.microsoft.com/office/powerpoint/2010/main" val="1512469832"/>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28BD7-141B-3196-CB3F-60FFF90DB89E}"/>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概念發想</a:t>
            </a:r>
            <a:endParaRPr lang="zh-TW" altLang="en-US" dirty="0"/>
          </a:p>
        </p:txBody>
      </p:sp>
      <p:sp>
        <p:nvSpPr>
          <p:cNvPr id="4" name="文字版面配置區 3">
            <a:extLst>
              <a:ext uri="{FF2B5EF4-FFF2-40B4-BE49-F238E27FC236}">
                <a16:creationId xmlns:a16="http://schemas.microsoft.com/office/drawing/2014/main" id="{F56ECA60-5ED7-AD3D-A7C5-A553B73AAC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68607544"/>
      </p:ext>
    </p:extLst>
  </p:cSld>
  <p:clrMapOvr>
    <a:masterClrMapping/>
  </p:clrMapOvr>
  <mc:AlternateContent xmlns:mc="http://schemas.openxmlformats.org/markup-compatibility/2006">
    <mc:Choice xmlns:p14="http://schemas.microsoft.com/office/powerpoint/2010/main" Requires="p14">
      <p:transition spd="slow" p14:dur="1300">
        <p14:pan dir="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11" name="內容版面配置區 10">
            <a:extLst>
              <a:ext uri="{FF2B5EF4-FFF2-40B4-BE49-F238E27FC236}">
                <a16:creationId xmlns:a16="http://schemas.microsoft.com/office/drawing/2014/main" id="{6E98A8DC-9F42-A377-EEE2-B093465A3B5E}"/>
              </a:ext>
            </a:extLst>
          </p:cNvPr>
          <p:cNvSpPr>
            <a:spLocks noGrp="1"/>
          </p:cNvSpPr>
          <p:nvPr>
            <p:ph idx="1"/>
          </p:nvPr>
        </p:nvSpPr>
        <p:spPr/>
        <p:txBody>
          <a:bodyPr/>
          <a:lstStyle/>
          <a:p>
            <a:endParaRPr lang="zh-TW" altLang="en-US" dirty="0"/>
          </a:p>
        </p:txBody>
      </p:sp>
      <p:grpSp>
        <p:nvGrpSpPr>
          <p:cNvPr id="3" name="群組 2">
            <a:extLst>
              <a:ext uri="{FF2B5EF4-FFF2-40B4-BE49-F238E27FC236}">
                <a16:creationId xmlns:a16="http://schemas.microsoft.com/office/drawing/2014/main" id="{A2709CEC-F7A9-4DE9-0DFD-4D6ABB640AA7}"/>
              </a:ext>
            </a:extLst>
          </p:cNvPr>
          <p:cNvGrpSpPr/>
          <p:nvPr/>
        </p:nvGrpSpPr>
        <p:grpSpPr>
          <a:xfrm>
            <a:off x="6154056" y="1531034"/>
            <a:ext cx="5544132" cy="4928795"/>
            <a:chOff x="18137652" y="-7230397"/>
            <a:chExt cx="14035846" cy="12478024"/>
          </a:xfrm>
        </p:grpSpPr>
        <p:pic>
          <p:nvPicPr>
            <p:cNvPr id="1026" name="Picture 2">
              <a:extLst>
                <a:ext uri="{FF2B5EF4-FFF2-40B4-BE49-F238E27FC236}">
                  <a16:creationId xmlns:a16="http://schemas.microsoft.com/office/drawing/2014/main" id="{CF9D9540-3A4B-E113-3DE2-24BEF4F7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652" y="-7230397"/>
              <a:ext cx="6840000" cy="32902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9C94FAE-4803-02CA-AAAA-96793A5EB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7652" y="-4034494"/>
              <a:ext cx="6840000" cy="2730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85D21-F361-1E0D-C42C-4A70E2195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7652" y="-1315222"/>
              <a:ext cx="6840000" cy="336069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F8B7E90-D886-6D64-7116-CF14E64FE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37652" y="1940718"/>
              <a:ext cx="6840000" cy="330690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B1E3B58B-AB9A-4219-E800-957D498D1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3497" y="-6973186"/>
              <a:ext cx="6840001" cy="6215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09D9E1A-CDFD-A9F2-0E4E-DB1EBC833D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33497" y="-813021"/>
              <a:ext cx="6840001" cy="602189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a:extLst>
              <a:ext uri="{FF2B5EF4-FFF2-40B4-BE49-F238E27FC236}">
                <a16:creationId xmlns:a16="http://schemas.microsoft.com/office/drawing/2014/main" id="{73CA577F-1412-A4F7-BD8C-29F3BBBF39A5}"/>
              </a:ext>
            </a:extLst>
          </p:cNvPr>
          <p:cNvSpPr/>
          <p:nvPr/>
        </p:nvSpPr>
        <p:spPr>
          <a:xfrm>
            <a:off x="5571922" y="709849"/>
            <a:ext cx="6708400" cy="6604211"/>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6">
            <a:extLst>
              <a:ext uri="{FF2B5EF4-FFF2-40B4-BE49-F238E27FC236}">
                <a16:creationId xmlns:a16="http://schemas.microsoft.com/office/drawing/2014/main" id="{E9A7569E-CCB8-9E78-2AF5-1A58AD54AE6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6600" b="53196"/>
          <a:stretch/>
        </p:blipFill>
        <p:spPr bwMode="auto">
          <a:xfrm>
            <a:off x="838200" y="1787449"/>
            <a:ext cx="9087939" cy="24943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3" name="群組 12">
            <a:extLst>
              <a:ext uri="{FF2B5EF4-FFF2-40B4-BE49-F238E27FC236}">
                <a16:creationId xmlns:a16="http://schemas.microsoft.com/office/drawing/2014/main" id="{A374124B-39C0-0DEC-6D3B-121347A8B70B}"/>
              </a:ext>
            </a:extLst>
          </p:cNvPr>
          <p:cNvGrpSpPr/>
          <p:nvPr/>
        </p:nvGrpSpPr>
        <p:grpSpPr>
          <a:xfrm>
            <a:off x="838200" y="4556047"/>
            <a:ext cx="9087940" cy="1299631"/>
            <a:chOff x="823125" y="4499146"/>
            <a:chExt cx="6215341" cy="888832"/>
          </a:xfrm>
        </p:grpSpPr>
        <p:pic>
          <p:nvPicPr>
            <p:cNvPr id="7" name="Picture 4">
              <a:extLst>
                <a:ext uri="{FF2B5EF4-FFF2-40B4-BE49-F238E27FC236}">
                  <a16:creationId xmlns:a16="http://schemas.microsoft.com/office/drawing/2014/main" id="{5803AEC4-70DC-D680-794A-75633EB70E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54" t="26702" b="46100"/>
            <a:stretch/>
          </p:blipFill>
          <p:spPr bwMode="auto">
            <a:xfrm>
              <a:off x="823125" y="4499146"/>
              <a:ext cx="6215341" cy="888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91F69C2-A3C7-DBB0-EF2E-E4F6E1B1B5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897" t="44723" r="55053" b="34525"/>
            <a:stretch/>
          </p:blipFill>
          <p:spPr bwMode="auto">
            <a:xfrm>
              <a:off x="1462652" y="4644652"/>
              <a:ext cx="1932239" cy="67818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0815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6934F-11FB-BD87-751B-9C0450637DC5}"/>
              </a:ext>
            </a:extLst>
          </p:cNvPr>
          <p:cNvSpPr>
            <a:spLocks noGrp="1"/>
          </p:cNvSpPr>
          <p:nvPr>
            <p:ph type="title"/>
          </p:nvPr>
        </p:nvSpPr>
        <p:spPr>
          <a:xfrm>
            <a:off x="1493132" y="365125"/>
            <a:ext cx="9860667" cy="1325563"/>
          </a:xfrm>
        </p:spPr>
        <p:txBody>
          <a:bodyPr/>
          <a:lstStyle/>
          <a:p>
            <a:r>
              <a:rPr lang="zh-TW" altLang="en-US" dirty="0"/>
              <a:t>使用者故事</a:t>
            </a:r>
          </a:p>
        </p:txBody>
      </p:sp>
      <p:pic>
        <p:nvPicPr>
          <p:cNvPr id="6" name="內容版面配置區 5" descr="一張含有 文字, 螢幕擷取畫面, 數字, 字型 的圖片&#10;&#10;自動產生的描述">
            <a:extLst>
              <a:ext uri="{FF2B5EF4-FFF2-40B4-BE49-F238E27FC236}">
                <a16:creationId xmlns:a16="http://schemas.microsoft.com/office/drawing/2014/main" id="{98742118-C0BC-686B-45E0-6BCDE0BB96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3134" b="8708"/>
          <a:stretch/>
        </p:blipFill>
        <p:spPr>
          <a:xfrm>
            <a:off x="6091871" y="230189"/>
            <a:ext cx="5975478" cy="6397624"/>
          </a:xfrm>
        </p:spPr>
      </p:pic>
      <p:sp>
        <p:nvSpPr>
          <p:cNvPr id="3" name="矩形 2">
            <a:extLst>
              <a:ext uri="{FF2B5EF4-FFF2-40B4-BE49-F238E27FC236}">
                <a16:creationId xmlns:a16="http://schemas.microsoft.com/office/drawing/2014/main" id="{297DCEE1-A101-238D-25E2-FDC1C55E969E}"/>
              </a:ext>
            </a:extLst>
          </p:cNvPr>
          <p:cNvSpPr/>
          <p:nvPr/>
        </p:nvSpPr>
        <p:spPr>
          <a:xfrm>
            <a:off x="5725410" y="1"/>
            <a:ext cx="646659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9CFFFE2D-9038-9172-6EEA-09434F15B779}"/>
              </a:ext>
            </a:extLst>
          </p:cNvPr>
          <p:cNvPicPr>
            <a:picLocks noChangeAspect="1"/>
          </p:cNvPicPr>
          <p:nvPr/>
        </p:nvPicPr>
        <p:blipFill rotWithShape="1">
          <a:blip r:embed="rId4"/>
          <a:srcRect l="7592" t="17495" r="33103" b="36339"/>
          <a:stretch/>
        </p:blipFill>
        <p:spPr>
          <a:xfrm>
            <a:off x="838201" y="1787448"/>
            <a:ext cx="9096970" cy="3983431"/>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119238360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一張含有 文字, 螢幕擷取畫面, 圖表, 字型 的圖片&#10;&#10;自動產生的描述">
            <a:extLst>
              <a:ext uri="{FF2B5EF4-FFF2-40B4-BE49-F238E27FC236}">
                <a16:creationId xmlns:a16="http://schemas.microsoft.com/office/drawing/2014/main" id="{04B81E1E-A242-33CA-AA50-52A9C1D1A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2870" y="104173"/>
            <a:ext cx="11800417" cy="6637735"/>
          </a:xfrm>
        </p:spPr>
      </p:pic>
      <p:grpSp>
        <p:nvGrpSpPr>
          <p:cNvPr id="17" name="群組 16">
            <a:extLst>
              <a:ext uri="{FF2B5EF4-FFF2-40B4-BE49-F238E27FC236}">
                <a16:creationId xmlns:a16="http://schemas.microsoft.com/office/drawing/2014/main" id="{919E3262-9E64-BD2C-F2E0-E2B68C046A25}"/>
              </a:ext>
            </a:extLst>
          </p:cNvPr>
          <p:cNvGrpSpPr/>
          <p:nvPr/>
        </p:nvGrpSpPr>
        <p:grpSpPr>
          <a:xfrm>
            <a:off x="0" y="187829"/>
            <a:ext cx="12739101" cy="6560130"/>
            <a:chOff x="0" y="187829"/>
            <a:chExt cx="12739101" cy="6560130"/>
          </a:xfrm>
        </p:grpSpPr>
        <p:sp>
          <p:nvSpPr>
            <p:cNvPr id="5" name="矩形 4">
              <a:extLst>
                <a:ext uri="{FF2B5EF4-FFF2-40B4-BE49-F238E27FC236}">
                  <a16:creationId xmlns:a16="http://schemas.microsoft.com/office/drawing/2014/main" id="{0413C842-ECD9-E714-DBEC-192BE0367A4F}"/>
                </a:ext>
              </a:extLst>
            </p:cNvPr>
            <p:cNvSpPr/>
            <p:nvPr/>
          </p:nvSpPr>
          <p:spPr>
            <a:xfrm>
              <a:off x="11504331" y="3041218"/>
              <a:ext cx="1234770" cy="6587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CAC931A2-4E79-00DE-6788-6503FC890BF9}"/>
                </a:ext>
              </a:extLst>
            </p:cNvPr>
            <p:cNvSpPr/>
            <p:nvPr/>
          </p:nvSpPr>
          <p:spPr>
            <a:xfrm>
              <a:off x="0" y="187829"/>
              <a:ext cx="2599663" cy="65601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內容版面配置區 7" descr="一張含有 文字, 螢幕擷取畫面, 圖表, 字型 的圖片&#10;&#10;自動產生的描述">
              <a:extLst>
                <a:ext uri="{FF2B5EF4-FFF2-40B4-BE49-F238E27FC236}">
                  <a16:creationId xmlns:a16="http://schemas.microsoft.com/office/drawing/2014/main" id="{9FAD710F-489A-8AC9-0B5F-D29B542AB5D1}"/>
                </a:ext>
              </a:extLst>
            </p:cNvPr>
            <p:cNvPicPr>
              <a:picLocks noChangeAspect="1"/>
            </p:cNvPicPr>
            <p:nvPr/>
          </p:nvPicPr>
          <p:blipFill rotWithShape="1">
            <a:blip r:embed="rId3">
              <a:extLst>
                <a:ext uri="{28A0092B-C50C-407E-A947-70E740481C1C}">
                  <a14:useLocalDpi xmlns:a14="http://schemas.microsoft.com/office/drawing/2010/main" val="0"/>
                </a:ext>
              </a:extLst>
            </a:blip>
            <a:srcRect r="87616" b="83791"/>
            <a:stretch/>
          </p:blipFill>
          <p:spPr>
            <a:xfrm>
              <a:off x="1530635" y="5308082"/>
              <a:ext cx="1607504" cy="1183505"/>
            </a:xfrm>
            <a:prstGeom prst="rect">
              <a:avLst/>
            </a:prstGeom>
          </p:spPr>
        </p:pic>
        <p:pic>
          <p:nvPicPr>
            <p:cNvPr id="7" name="內容版面配置區 7" descr="一張含有 文字, 螢幕擷取畫面, 圖表, 字型 的圖片&#10;&#10;自動產生的描述">
              <a:extLst>
                <a:ext uri="{FF2B5EF4-FFF2-40B4-BE49-F238E27FC236}">
                  <a16:creationId xmlns:a16="http://schemas.microsoft.com/office/drawing/2014/main" id="{13B7CA04-4C7C-DDA3-5416-881586B8D050}"/>
                </a:ext>
              </a:extLst>
            </p:cNvPr>
            <p:cNvPicPr>
              <a:picLocks noChangeAspect="1"/>
            </p:cNvPicPr>
            <p:nvPr/>
          </p:nvPicPr>
          <p:blipFill rotWithShape="1">
            <a:blip r:embed="rId3">
              <a:extLst>
                <a:ext uri="{28A0092B-C50C-407E-A947-70E740481C1C}">
                  <a14:useLocalDpi xmlns:a14="http://schemas.microsoft.com/office/drawing/2010/main" val="0"/>
                </a:ext>
              </a:extLst>
            </a:blip>
            <a:srcRect l="1907" t="51186" r="82537" b="27163"/>
            <a:stretch/>
          </p:blipFill>
          <p:spPr>
            <a:xfrm>
              <a:off x="1530635" y="3508544"/>
              <a:ext cx="1835574" cy="1437079"/>
            </a:xfrm>
            <a:prstGeom prst="rect">
              <a:avLst/>
            </a:prstGeom>
          </p:spPr>
        </p:pic>
        <p:pic>
          <p:nvPicPr>
            <p:cNvPr id="12" name="內容版面配置區 7" descr="一張含有 文字, 螢幕擷取畫面, 圖表, 字型 的圖片&#10;&#10;自動產生的描述">
              <a:extLst>
                <a:ext uri="{FF2B5EF4-FFF2-40B4-BE49-F238E27FC236}">
                  <a16:creationId xmlns:a16="http://schemas.microsoft.com/office/drawing/2014/main" id="{F84E3038-41C6-346C-DDAE-8DECD0CBF2F9}"/>
                </a:ext>
              </a:extLst>
            </p:cNvPr>
            <p:cNvPicPr>
              <a:picLocks noChangeAspect="1"/>
            </p:cNvPicPr>
            <p:nvPr/>
          </p:nvPicPr>
          <p:blipFill rotWithShape="1">
            <a:blip r:embed="rId3">
              <a:extLst>
                <a:ext uri="{28A0092B-C50C-407E-A947-70E740481C1C}">
                  <a14:useLocalDpi xmlns:a14="http://schemas.microsoft.com/office/drawing/2010/main" val="0"/>
                </a:ext>
              </a:extLst>
            </a:blip>
            <a:srcRect l="20100" t="14890" r="63618" b="68641"/>
            <a:stretch/>
          </p:blipFill>
          <p:spPr>
            <a:xfrm>
              <a:off x="3354730" y="1325341"/>
              <a:ext cx="1921398" cy="1093153"/>
            </a:xfrm>
            <a:prstGeom prst="rect">
              <a:avLst/>
            </a:prstGeom>
          </p:spPr>
        </p:pic>
        <p:sp>
          <p:nvSpPr>
            <p:cNvPr id="16" name="矩形 15">
              <a:extLst>
                <a:ext uri="{FF2B5EF4-FFF2-40B4-BE49-F238E27FC236}">
                  <a16:creationId xmlns:a16="http://schemas.microsoft.com/office/drawing/2014/main" id="{A51CA5CB-A2D2-4C32-D90A-9546D00ADE1B}"/>
                </a:ext>
              </a:extLst>
            </p:cNvPr>
            <p:cNvSpPr/>
            <p:nvPr/>
          </p:nvSpPr>
          <p:spPr>
            <a:xfrm>
              <a:off x="10398006" y="797658"/>
              <a:ext cx="1713952" cy="6587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8" name="矩形 17">
            <a:extLst>
              <a:ext uri="{FF2B5EF4-FFF2-40B4-BE49-F238E27FC236}">
                <a16:creationId xmlns:a16="http://schemas.microsoft.com/office/drawing/2014/main" id="{CC1A412F-41B3-7531-7788-B0C588946E35}"/>
              </a:ext>
            </a:extLst>
          </p:cNvPr>
          <p:cNvSpPr/>
          <p:nvPr/>
        </p:nvSpPr>
        <p:spPr>
          <a:xfrm>
            <a:off x="173620" y="1"/>
            <a:ext cx="1201838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2">
            <a:extLst>
              <a:ext uri="{FF2B5EF4-FFF2-40B4-BE49-F238E27FC236}">
                <a16:creationId xmlns:a16="http://schemas.microsoft.com/office/drawing/2014/main" id="{C52D0A6D-817A-7192-CC28-B5493B71E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629" y="1475225"/>
            <a:ext cx="3149845" cy="4684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圖形 10">
            <a:extLst>
              <a:ext uri="{FF2B5EF4-FFF2-40B4-BE49-F238E27FC236}">
                <a16:creationId xmlns:a16="http://schemas.microsoft.com/office/drawing/2014/main" id="{8F77E923-AFDC-571F-BD88-FB697BA1A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99276" y="404812"/>
            <a:ext cx="1028700" cy="552450"/>
          </a:xfrm>
          <a:prstGeom prst="rect">
            <a:avLst/>
          </a:prstGeom>
        </p:spPr>
      </p:pic>
      <p:sp>
        <p:nvSpPr>
          <p:cNvPr id="15" name="標題 14">
            <a:extLst>
              <a:ext uri="{FF2B5EF4-FFF2-40B4-BE49-F238E27FC236}">
                <a16:creationId xmlns:a16="http://schemas.microsoft.com/office/drawing/2014/main" id="{81C891A9-FF1D-D478-7E3F-954D4E4CEC1D}"/>
              </a:ext>
            </a:extLst>
          </p:cNvPr>
          <p:cNvSpPr>
            <a:spLocks noGrp="1"/>
          </p:cNvSpPr>
          <p:nvPr>
            <p:ph type="title"/>
          </p:nvPr>
        </p:nvSpPr>
        <p:spPr/>
        <p:txBody>
          <a:bodyPr/>
          <a:lstStyle/>
          <a:p>
            <a:r>
              <a:rPr lang="zh-TW" altLang="en-US" dirty="0"/>
              <a:t>網站架構</a:t>
            </a:r>
          </a:p>
        </p:txBody>
      </p:sp>
    </p:spTree>
    <p:extLst>
      <p:ext uri="{BB962C8B-B14F-4D97-AF65-F5344CB8AC3E}">
        <p14:creationId xmlns:p14="http://schemas.microsoft.com/office/powerpoint/2010/main" val="1345739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2178e9fb-ab52-4563-907a-1e809b9dc068&quot;,&quot;Name&quot;:null,&quot;Kind&quot;:&quot;Custom&quot;,&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jf open 粉圓 2.0"/>
        <a:ea typeface="jf open 粉圓 2.0"/>
        <a:cs typeface=""/>
      </a:majorFont>
      <a:minorFont>
        <a:latin typeface="jf open 粉圓 2.0"/>
        <a:ea typeface="jf open 粉圓 2.0"/>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jf open 粉圓 2.0"/>
        <a:ea typeface="jf open 粉圓 2.0"/>
        <a:cs typeface=""/>
      </a:majorFont>
      <a:minorFont>
        <a:latin typeface="jf open 粉圓 2.0"/>
        <a:ea typeface="jf open 粉圓 2.0"/>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2942</TotalTime>
  <Words>3210</Words>
  <Application>Microsoft Office PowerPoint</Application>
  <PresentationFormat>寬螢幕</PresentationFormat>
  <Paragraphs>274</Paragraphs>
  <Slides>33</Slides>
  <Notes>31</Notes>
  <HiddenSlides>0</HiddenSlides>
  <MMClips>0</MMClips>
  <ScaleCrop>false</ScaleCrop>
  <HeadingPairs>
    <vt:vector size="6" baseType="variant">
      <vt:variant>
        <vt:lpstr>使用字型</vt:lpstr>
      </vt:variant>
      <vt:variant>
        <vt:i4>11</vt:i4>
      </vt:variant>
      <vt:variant>
        <vt:lpstr>佈景主題</vt:lpstr>
      </vt:variant>
      <vt:variant>
        <vt:i4>2</vt:i4>
      </vt:variant>
      <vt:variant>
        <vt:lpstr>投影片標題</vt:lpstr>
      </vt:variant>
      <vt:variant>
        <vt:i4>33</vt:i4>
      </vt:variant>
    </vt:vector>
  </HeadingPairs>
  <TitlesOfParts>
    <vt:vector size="46" baseType="lpstr">
      <vt:lpstr>inherit</vt:lpstr>
      <vt:lpstr>Zen Maru Gothic</vt:lpstr>
      <vt:lpstr>Calibri</vt:lpstr>
      <vt:lpstr>jf open 粉圓 1.1</vt:lpstr>
      <vt:lpstr>Noto Sans</vt:lpstr>
      <vt:lpstr>jf open 粉圓 2.0</vt:lpstr>
      <vt:lpstr>-apple-system</vt:lpstr>
      <vt:lpstr>Calibri Light</vt:lpstr>
      <vt:lpstr>gg sans</vt:lpstr>
      <vt:lpstr>Arial</vt:lpstr>
      <vt:lpstr>Consolas</vt:lpstr>
      <vt:lpstr>Office 佈景主題</vt:lpstr>
      <vt:lpstr>自訂設計</vt:lpstr>
      <vt:lpstr>募資平台</vt:lpstr>
      <vt:lpstr>   目  錄</vt:lpstr>
      <vt:lpstr>起心動念</vt:lpstr>
      <vt:lpstr>PowerPoint 簡報</vt:lpstr>
      <vt:lpstr>團隊成員</vt:lpstr>
      <vt:lpstr>概念發想</vt:lpstr>
      <vt:lpstr>概念發想</vt:lpstr>
      <vt:lpstr>使用者故事</vt:lpstr>
      <vt:lpstr>網站架構</vt:lpstr>
      <vt:lpstr>Wireframe</vt:lpstr>
      <vt:lpstr>開發過程</vt:lpstr>
      <vt:lpstr>API 規格</vt:lpstr>
      <vt:lpstr>ERD</vt:lpstr>
      <vt:lpstr>平台功能展示</vt:lpstr>
      <vt:lpstr>平台功能展示</vt:lpstr>
      <vt:lpstr>開發時程</vt:lpstr>
      <vt:lpstr>使用技術 – 開發</vt:lpstr>
      <vt:lpstr>後端api文件及測試報告</vt:lpstr>
      <vt:lpstr>使用技術 – 工具</vt:lpstr>
      <vt:lpstr>Discord Webhook 通知</vt:lpstr>
      <vt:lpstr>挑戰和突破</vt:lpstr>
      <vt:lpstr>規劃階段</vt:lpstr>
      <vt:lpstr>開發階段 – 使用新技術</vt:lpstr>
      <vt:lpstr>開發階段 – 使用 TypeScript</vt:lpstr>
      <vt:lpstr>前端 debug</vt:lpstr>
      <vt:lpstr>最喜歡的點、巧思</vt:lpstr>
      <vt:lpstr>Loading</vt:lpstr>
      <vt:lpstr>專案倒數時間</vt:lpstr>
      <vt:lpstr>贊助結帳的 `補整數`</vt:lpstr>
      <vt:lpstr>心得</vt:lpstr>
      <vt:lpstr>參加完整的專案開發</vt:lpstr>
      <vt:lpstr>感想</vt:lpstr>
      <vt:lpstr>大家一起朝著一個方向努力， 好像不可能的事情， 也變得不是那麼難了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琇安 詹</dc:creator>
  <cp:lastModifiedBy>琇安 詹</cp:lastModifiedBy>
  <cp:revision>68</cp:revision>
  <dcterms:created xsi:type="dcterms:W3CDTF">2023-06-17T15:43:24Z</dcterms:created>
  <dcterms:modified xsi:type="dcterms:W3CDTF">2023-07-01T19:35:05Z</dcterms:modified>
</cp:coreProperties>
</file>